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Futura BdCn BT" pitchFamily="34" charset="0"/>
      <p:regular r:id="rId19"/>
      <p:italic r:id="rId20"/>
    </p:embeddedFont>
    <p:embeddedFont>
      <p:font typeface="Futura LtCn BT" pitchFamily="3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4"/>
    <a:srgbClr val="84C782"/>
    <a:srgbClr val="87C66F"/>
    <a:srgbClr val="FFF0E1"/>
    <a:srgbClr val="FFE4C1"/>
    <a:srgbClr val="89CFBF"/>
    <a:srgbClr val="EE4036"/>
    <a:srgbClr val="F27B76"/>
    <a:srgbClr val="8552A0"/>
    <a:srgbClr val="B1A6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1834-A2DD-4DBE-9247-3998B947DC72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F64B-3466-4ADA-9C54-B7F0CD708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1834-A2DD-4DBE-9247-3998B947DC72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F64B-3466-4ADA-9C54-B7F0CD708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1834-A2DD-4DBE-9247-3998B947DC72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F64B-3466-4ADA-9C54-B7F0CD708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1834-A2DD-4DBE-9247-3998B947DC72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F64B-3466-4ADA-9C54-B7F0CD708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1834-A2DD-4DBE-9247-3998B947DC72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F64B-3466-4ADA-9C54-B7F0CD708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1834-A2DD-4DBE-9247-3998B947DC72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F64B-3466-4ADA-9C54-B7F0CD708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1834-A2DD-4DBE-9247-3998B947DC72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F64B-3466-4ADA-9C54-B7F0CD708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1834-A2DD-4DBE-9247-3998B947DC72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F64B-3466-4ADA-9C54-B7F0CD708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1834-A2DD-4DBE-9247-3998B947DC72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F64B-3466-4ADA-9C54-B7F0CD708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1834-A2DD-4DBE-9247-3998B947DC72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F64B-3466-4ADA-9C54-B7F0CD708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1834-A2DD-4DBE-9247-3998B947DC72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F64B-3466-4ADA-9C54-B7F0CD708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C1834-A2DD-4DBE-9247-3998B947DC72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2F64B-3466-4ADA-9C54-B7F0CD708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334000"/>
          </a:xfrm>
          <a:prstGeom prst="rect">
            <a:avLst/>
          </a:prstGeom>
          <a:solidFill>
            <a:srgbClr val="84C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10668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kern="0" dirty="0" smtClean="0">
                <a:solidFill>
                  <a:schemeClr val="bg1"/>
                </a:solidFill>
                <a:latin typeface="Gotham" pitchFamily="50" charset="0"/>
              </a:rPr>
              <a:t>Freedom.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25146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kern="0" dirty="0" smtClean="0">
                <a:solidFill>
                  <a:schemeClr val="bg1"/>
                </a:solidFill>
                <a:latin typeface="Gotham" pitchFamily="50" charset="0"/>
              </a:rPr>
              <a:t>Options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17526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kern="0" dirty="0" smtClean="0">
                <a:solidFill>
                  <a:schemeClr val="bg1"/>
                </a:solidFill>
                <a:latin typeface="Gotham" pitchFamily="50" charset="0"/>
              </a:rPr>
              <a:t>Choice.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3657600"/>
            <a:ext cx="5410200" cy="1190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smtClean="0">
                <a:latin typeface="DINPro-Regular" pitchFamily="50" charset="0"/>
              </a:rPr>
              <a:t>The ability to change careers, the option to buy a new car, the power to take a vacation. By applying the financial principles of successful corporations to your personal finances, we empower you to take control of your future.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562600"/>
            <a:ext cx="5638800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50" dirty="0" smtClean="0">
                <a:solidFill>
                  <a:srgbClr val="005494"/>
                </a:solidFill>
                <a:latin typeface="DINPro-Bold" pitchFamily="50" charset="0"/>
              </a:rPr>
              <a:t>M.Y.O.B.U. </a:t>
            </a:r>
            <a:r>
              <a:rPr lang="en-US" sz="1150" dirty="0" smtClean="0">
                <a:latin typeface="DINPro-Regular" pitchFamily="50" charset="0"/>
              </a:rPr>
              <a:t>is a community of people, resources and courses. We are the secret weapon of successful people. Taking a whole life approach to finances, we consider how each financial decision affects your overall happiness and wealth. </a:t>
            </a:r>
          </a:p>
          <a:p>
            <a:pPr>
              <a:lnSpc>
                <a:spcPct val="110000"/>
              </a:lnSpc>
            </a:pPr>
            <a:r>
              <a:rPr lang="en-US" sz="1150" dirty="0" smtClean="0">
                <a:latin typeface="DINPro-Regular" pitchFamily="50" charset="0"/>
              </a:rPr>
              <a:t>We specialize in breaking it down into simple obtainable steps. </a:t>
            </a:r>
          </a:p>
          <a:p>
            <a:pPr>
              <a:lnSpc>
                <a:spcPct val="110000"/>
              </a:lnSpc>
            </a:pPr>
            <a:endParaRPr lang="en-US" sz="1150" dirty="0">
              <a:latin typeface="DINPro-Regular" pitchFamily="50" charset="0"/>
            </a:endParaRPr>
          </a:p>
        </p:txBody>
      </p:sp>
      <p:pic>
        <p:nvPicPr>
          <p:cNvPr id="1027" name="Picture 3" descr="D:\WorkMelany\0905 myob\ppt svg\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561" y="1099114"/>
            <a:ext cx="2211839" cy="4463486"/>
          </a:xfrm>
          <a:prstGeom prst="rect">
            <a:avLst/>
          </a:prstGeom>
          <a:noFill/>
        </p:spPr>
      </p:pic>
      <p:pic>
        <p:nvPicPr>
          <p:cNvPr id="1028" name="Picture 4" descr="D:\WorkMelany\0905 myob\ppt svg\01b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5943600"/>
            <a:ext cx="2819400" cy="589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18292"/>
            <a:ext cx="45720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dirty="0" smtClean="0">
                <a:solidFill>
                  <a:srgbClr val="005494"/>
                </a:solidFill>
                <a:latin typeface="Intro " pitchFamily="50" charset="0"/>
              </a:rPr>
              <a:t>WHERE YOU LIVE</a:t>
            </a:r>
            <a:endParaRPr lang="en-US" sz="3750" baseline="30000" dirty="0">
              <a:solidFill>
                <a:srgbClr val="005494"/>
              </a:solidFill>
              <a:latin typeface="Intro 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675" y="1447800"/>
            <a:ext cx="2600325" cy="584775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1550" dirty="0" smtClean="0">
                <a:solidFill>
                  <a:srgbClr val="87C66F"/>
                </a:solidFill>
                <a:latin typeface="Futura BdCn BT" pitchFamily="34" charset="0"/>
              </a:rPr>
              <a:t>HOUSING 25%</a:t>
            </a:r>
          </a:p>
          <a:p>
            <a:r>
              <a:rPr lang="en-US" sz="1550" dirty="0" smtClean="0">
                <a:solidFill>
                  <a:srgbClr val="87C66F"/>
                </a:solidFill>
                <a:latin typeface="Futura BdCn BT" pitchFamily="34" charset="0"/>
              </a:rPr>
              <a:t>WHAT’S IN THE PERCENTAGE::</a:t>
            </a:r>
            <a:endParaRPr lang="en-US" sz="1550" dirty="0">
              <a:solidFill>
                <a:srgbClr val="87C66F"/>
              </a:solidFill>
              <a:latin typeface="Futura BdCn B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200632"/>
            <a:ext cx="2295525" cy="2523768"/>
          </a:xfrm>
          <a:prstGeom prst="rect">
            <a:avLst/>
          </a:prstGeom>
          <a:noFill/>
        </p:spPr>
        <p:txBody>
          <a:bodyPr wrap="square" lIns="91440" rIns="91440" numCol="1" spcCol="457200" rtlCol="0">
            <a:spAutoFit/>
          </a:bodyPr>
          <a:lstStyle/>
          <a:p>
            <a:pPr indent="137160">
              <a:spcAft>
                <a:spcPts val="1000"/>
              </a:spcAft>
              <a:buClr>
                <a:srgbClr val="EE4036"/>
              </a:buClr>
              <a:buSzPct val="135000"/>
              <a:buFont typeface="Wingdings" pitchFamily="2" charset="2"/>
              <a:buChar char="§"/>
              <a:tabLst>
                <a:tab pos="137160" algn="l"/>
              </a:tabLst>
            </a:pPr>
            <a:r>
              <a:rPr lang="en-US" sz="1350" dirty="0" smtClean="0">
                <a:latin typeface="DINPro-Regular" pitchFamily="50" charset="0"/>
              </a:rPr>
              <a:t>Rent</a:t>
            </a:r>
          </a:p>
          <a:p>
            <a:pPr indent="137160">
              <a:spcAft>
                <a:spcPts val="1000"/>
              </a:spcAft>
              <a:buClr>
                <a:srgbClr val="EE4036"/>
              </a:buClr>
              <a:buSzPct val="135000"/>
              <a:buFont typeface="Wingdings" pitchFamily="2" charset="2"/>
              <a:buChar char="§"/>
              <a:tabLst>
                <a:tab pos="137160" algn="l"/>
              </a:tabLst>
            </a:pPr>
            <a:r>
              <a:rPr lang="en-US" sz="1350" dirty="0" smtClean="0">
                <a:latin typeface="DINPro-Regular" pitchFamily="50" charset="0"/>
              </a:rPr>
              <a:t>Renter’s Insurance</a:t>
            </a:r>
          </a:p>
          <a:p>
            <a:pPr indent="137160">
              <a:spcAft>
                <a:spcPts val="1000"/>
              </a:spcAft>
              <a:buClr>
                <a:srgbClr val="EE4036"/>
              </a:buClr>
              <a:buSzPct val="135000"/>
              <a:buFont typeface="Wingdings" pitchFamily="2" charset="2"/>
              <a:buChar char="§"/>
              <a:tabLst>
                <a:tab pos="137160" algn="l"/>
              </a:tabLst>
            </a:pPr>
            <a:r>
              <a:rPr lang="en-US" sz="1350" dirty="0" smtClean="0">
                <a:latin typeface="DINPro-Regular" pitchFamily="50" charset="0"/>
              </a:rPr>
              <a:t>Mortgage</a:t>
            </a:r>
          </a:p>
          <a:p>
            <a:pPr indent="137160">
              <a:spcAft>
                <a:spcPts val="1000"/>
              </a:spcAft>
              <a:buClr>
                <a:srgbClr val="EE4036"/>
              </a:buClr>
              <a:buSzPct val="135000"/>
              <a:buFont typeface="Wingdings" pitchFamily="2" charset="2"/>
              <a:buChar char="§"/>
              <a:tabLst>
                <a:tab pos="137160" algn="l"/>
              </a:tabLst>
            </a:pPr>
            <a:r>
              <a:rPr lang="en-US" sz="1350" dirty="0" smtClean="0">
                <a:latin typeface="DINPro-Regular" pitchFamily="50" charset="0"/>
              </a:rPr>
              <a:t>Home Owner’s Insurance</a:t>
            </a:r>
          </a:p>
          <a:p>
            <a:pPr indent="137160">
              <a:spcAft>
                <a:spcPts val="1000"/>
              </a:spcAft>
              <a:buClr>
                <a:srgbClr val="EE4036"/>
              </a:buClr>
              <a:buSzPct val="135000"/>
              <a:buFont typeface="Wingdings" pitchFamily="2" charset="2"/>
              <a:buChar char="§"/>
              <a:tabLst>
                <a:tab pos="137160" algn="l"/>
              </a:tabLst>
            </a:pPr>
            <a:r>
              <a:rPr lang="en-US" sz="1350" dirty="0" smtClean="0">
                <a:latin typeface="DINPro-Regular" pitchFamily="50" charset="0"/>
              </a:rPr>
              <a:t>Hazard Insurance</a:t>
            </a:r>
          </a:p>
          <a:p>
            <a:pPr indent="137160">
              <a:spcAft>
                <a:spcPts val="1000"/>
              </a:spcAft>
              <a:buClr>
                <a:srgbClr val="EE4036"/>
              </a:buClr>
              <a:buSzPct val="135000"/>
              <a:buFont typeface="Wingdings" pitchFamily="2" charset="2"/>
              <a:buChar char="§"/>
              <a:tabLst>
                <a:tab pos="137160" algn="l"/>
              </a:tabLst>
            </a:pPr>
            <a:r>
              <a:rPr lang="en-US" sz="1350" dirty="0" smtClean="0">
                <a:latin typeface="DINPro-Regular" pitchFamily="50" charset="0"/>
              </a:rPr>
              <a:t>Property Taxes</a:t>
            </a:r>
          </a:p>
          <a:p>
            <a:pPr indent="137160">
              <a:spcAft>
                <a:spcPts val="1000"/>
              </a:spcAft>
              <a:buClr>
                <a:srgbClr val="EE4036"/>
              </a:buClr>
              <a:buSzPct val="135000"/>
              <a:buFont typeface="Wingdings" pitchFamily="2" charset="2"/>
              <a:buChar char="§"/>
              <a:tabLst>
                <a:tab pos="137160" algn="l"/>
              </a:tabLst>
            </a:pPr>
            <a:r>
              <a:rPr lang="en-US" sz="1350" dirty="0" smtClean="0">
                <a:latin typeface="DINPro-Regular" pitchFamily="50" charset="0"/>
              </a:rPr>
              <a:t>Home Owner’s 	Association Fees</a:t>
            </a:r>
          </a:p>
        </p:txBody>
      </p:sp>
      <p:pic>
        <p:nvPicPr>
          <p:cNvPr id="10242" name="Picture 2" descr="D:\WorkMelany\0905 myob\ppt svg\1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875556"/>
            <a:ext cx="4267200" cy="3729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7161276" y="4416552"/>
            <a:ext cx="1298448" cy="1298448"/>
          </a:xfrm>
          <a:prstGeom prst="ellipse">
            <a:avLst/>
          </a:prstGeom>
          <a:solidFill>
            <a:srgbClr val="FFE4C1"/>
          </a:solidFill>
          <a:ln w="15875" cap="flat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69976" y="4416552"/>
            <a:ext cx="1298448" cy="1298448"/>
          </a:xfrm>
          <a:prstGeom prst="ellipse">
            <a:avLst/>
          </a:prstGeom>
          <a:solidFill>
            <a:srgbClr val="FFE4C1"/>
          </a:solidFill>
          <a:ln w="15875" cap="flat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698813" y="4416552"/>
            <a:ext cx="1298448" cy="1298448"/>
          </a:xfrm>
          <a:prstGeom prst="ellipse">
            <a:avLst/>
          </a:prstGeom>
          <a:solidFill>
            <a:srgbClr val="FFE4C1"/>
          </a:solidFill>
          <a:ln w="15875" cap="flat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875276" y="4416552"/>
            <a:ext cx="1298448" cy="1298448"/>
          </a:xfrm>
          <a:prstGeom prst="ellipse">
            <a:avLst/>
          </a:prstGeom>
          <a:solidFill>
            <a:srgbClr val="FFE4C1"/>
          </a:solidFill>
          <a:ln w="15875" cap="flat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69976" y="2057400"/>
            <a:ext cx="1298448" cy="1298448"/>
          </a:xfrm>
          <a:prstGeom prst="ellipse">
            <a:avLst/>
          </a:prstGeom>
          <a:solidFill>
            <a:srgbClr val="FFE4C1"/>
          </a:solidFill>
          <a:ln w="15875" cap="flat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161276" y="2057400"/>
            <a:ext cx="1298448" cy="1298448"/>
          </a:xfrm>
          <a:prstGeom prst="ellipse">
            <a:avLst/>
          </a:prstGeom>
          <a:solidFill>
            <a:srgbClr val="FFE4C1"/>
          </a:solidFill>
          <a:ln w="15875" cap="flat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698813" y="2057400"/>
            <a:ext cx="1298448" cy="1298448"/>
          </a:xfrm>
          <a:prstGeom prst="ellipse">
            <a:avLst/>
          </a:prstGeom>
          <a:solidFill>
            <a:srgbClr val="FFE4C1"/>
          </a:solidFill>
          <a:ln w="15875" cap="flat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875276" y="2057400"/>
            <a:ext cx="1298448" cy="1298448"/>
          </a:xfrm>
          <a:prstGeom prst="ellipse">
            <a:avLst/>
          </a:prstGeom>
          <a:solidFill>
            <a:srgbClr val="FFE4C1"/>
          </a:solidFill>
          <a:ln w="15875" cap="flat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18292"/>
            <a:ext cx="45720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dirty="0" smtClean="0">
                <a:solidFill>
                  <a:srgbClr val="005494"/>
                </a:solidFill>
                <a:latin typeface="Intro " pitchFamily="50" charset="0"/>
              </a:rPr>
              <a:t>WHERE YOU LIVE</a:t>
            </a:r>
            <a:endParaRPr lang="en-US" sz="3750" baseline="30000" dirty="0">
              <a:solidFill>
                <a:srgbClr val="005494"/>
              </a:solidFill>
              <a:latin typeface="Intro 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675" y="1447800"/>
            <a:ext cx="2600325" cy="338554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1550" dirty="0" smtClean="0">
                <a:solidFill>
                  <a:srgbClr val="87C66F"/>
                </a:solidFill>
                <a:latin typeface="Futura BdCn BT" pitchFamily="34" charset="0"/>
              </a:rPr>
              <a:t>BEFORE YOU BUY A HOUSE</a:t>
            </a:r>
            <a:endParaRPr lang="en-US" sz="1550" dirty="0">
              <a:solidFill>
                <a:srgbClr val="87C66F"/>
              </a:solidFill>
              <a:latin typeface="Futura BdCn B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5791200"/>
            <a:ext cx="1447800" cy="530786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Save 20%</a:t>
            </a:r>
          </a:p>
          <a:p>
            <a:pPr algn="ctr">
              <a:lnSpc>
                <a:spcPct val="110000"/>
              </a:lnSpc>
            </a:pPr>
            <a:r>
              <a:rPr lang="en-US" sz="1350" dirty="0" err="1" smtClean="0">
                <a:latin typeface="DINPro-Regular" pitchFamily="50" charset="0"/>
              </a:rPr>
              <a:t>Downpayment</a:t>
            </a:r>
            <a:endParaRPr lang="en-US" sz="1350" dirty="0" smtClean="0">
              <a:latin typeface="DINPro-Regular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2300" y="5791200"/>
            <a:ext cx="1676400" cy="549381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Housing is still 25% or less of income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" y="5791200"/>
            <a:ext cx="1447800" cy="300082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Debt free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5791200"/>
            <a:ext cx="1819274" cy="530786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Save Full</a:t>
            </a:r>
          </a:p>
          <a:p>
            <a:pPr algn="ctr"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Emergency Fund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3399219"/>
            <a:ext cx="1447800" cy="530786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Ensure work</a:t>
            </a:r>
          </a:p>
          <a:p>
            <a:pPr algn="ctr"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permanence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3399219"/>
            <a:ext cx="1905000" cy="759310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Prove consistency with income and discipline with budget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" y="3399219"/>
            <a:ext cx="1447800" cy="300082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Know the area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8400" y="3399219"/>
            <a:ext cx="1819274" cy="777905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Distance from</a:t>
            </a:r>
          </a:p>
          <a:p>
            <a:pPr algn="ctr"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frequently </a:t>
            </a:r>
            <a:r>
              <a:rPr lang="en-US" sz="1350" dirty="0" smtClean="0">
                <a:latin typeface="DINPro-Regular" pitchFamily="50" charset="0"/>
              </a:rPr>
              <a:t>traveled</a:t>
            </a:r>
            <a:endParaRPr lang="en-US" sz="1350" dirty="0" smtClean="0">
              <a:latin typeface="DINPro-Regular" pitchFamily="50" charset="0"/>
            </a:endParaRPr>
          </a:p>
          <a:p>
            <a:pPr algn="ctr"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places</a:t>
            </a:r>
          </a:p>
        </p:txBody>
      </p:sp>
      <p:pic>
        <p:nvPicPr>
          <p:cNvPr id="11266" name="Picture 2" descr="D:\WorkMelany\0905 myob\ppt svg\11a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133600"/>
            <a:ext cx="1066800" cy="1016000"/>
          </a:xfrm>
          <a:prstGeom prst="rect">
            <a:avLst/>
          </a:prstGeom>
          <a:noFill/>
        </p:spPr>
      </p:pic>
      <p:pic>
        <p:nvPicPr>
          <p:cNvPr id="11267" name="Picture 3" descr="D:\WorkMelany\0905 myob\ppt svg\11b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905000"/>
            <a:ext cx="1112212" cy="1348415"/>
          </a:xfrm>
          <a:prstGeom prst="rect">
            <a:avLst/>
          </a:prstGeom>
          <a:noFill/>
        </p:spPr>
      </p:pic>
      <p:pic>
        <p:nvPicPr>
          <p:cNvPr id="11268" name="Picture 4" descr="D:\WorkMelany\0905 myob\ppt svg\11c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86000"/>
            <a:ext cx="988378" cy="837026"/>
          </a:xfrm>
          <a:prstGeom prst="rect">
            <a:avLst/>
          </a:prstGeom>
          <a:noFill/>
        </p:spPr>
      </p:pic>
      <p:pic>
        <p:nvPicPr>
          <p:cNvPr id="11269" name="Picture 5" descr="D:\WorkMelany\0905 myob\ppt svg\11d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1" y="2362200"/>
            <a:ext cx="1143000" cy="683369"/>
          </a:xfrm>
          <a:prstGeom prst="rect">
            <a:avLst/>
          </a:prstGeom>
          <a:noFill/>
        </p:spPr>
      </p:pic>
      <p:pic>
        <p:nvPicPr>
          <p:cNvPr id="11270" name="Picture 6" descr="D:\WorkMelany\0905 myob\ppt svg\11e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648200"/>
            <a:ext cx="1275031" cy="747590"/>
          </a:xfrm>
          <a:prstGeom prst="rect">
            <a:avLst/>
          </a:prstGeom>
          <a:noFill/>
        </p:spPr>
      </p:pic>
      <p:pic>
        <p:nvPicPr>
          <p:cNvPr id="11271" name="Picture 7" descr="D:\WorkMelany\0905 myob\ppt svg\11f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4495800"/>
            <a:ext cx="979206" cy="1025070"/>
          </a:xfrm>
          <a:prstGeom prst="rect">
            <a:avLst/>
          </a:prstGeom>
          <a:noFill/>
        </p:spPr>
      </p:pic>
      <p:pic>
        <p:nvPicPr>
          <p:cNvPr id="11272" name="Picture 8" descr="D:\WorkMelany\0905 myob\ppt svg\11g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03413" y="4667720"/>
            <a:ext cx="816387" cy="818680"/>
          </a:xfrm>
          <a:prstGeom prst="rect">
            <a:avLst/>
          </a:prstGeom>
          <a:noFill/>
        </p:spPr>
      </p:pic>
      <p:pic>
        <p:nvPicPr>
          <p:cNvPr id="11273" name="Picture 9" descr="D:\WorkMelany\0905 myob\ppt svg\11h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1400" y="4724400"/>
            <a:ext cx="917288" cy="78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0675" y="1357927"/>
            <a:ext cx="5800725" cy="54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350" dirty="0" smtClean="0">
                <a:solidFill>
                  <a:srgbClr val="BA9BC9"/>
                </a:solidFill>
                <a:latin typeface="DINPro-Regular" pitchFamily="50" charset="0"/>
              </a:rPr>
              <a:t>The average Kellogg </a:t>
            </a:r>
            <a:r>
              <a:rPr lang="en-US" sz="1350" dirty="0" smtClean="0">
                <a:solidFill>
                  <a:srgbClr val="BA9BC9"/>
                </a:solidFill>
                <a:latin typeface="DINPro-Regular" pitchFamily="50" charset="0"/>
              </a:rPr>
              <a:t>graduate </a:t>
            </a:r>
            <a:r>
              <a:rPr lang="en-US" sz="1350" dirty="0" smtClean="0">
                <a:solidFill>
                  <a:srgbClr val="BA9BC9"/>
                </a:solidFill>
                <a:latin typeface="DINPro-Regular" pitchFamily="50" charset="0"/>
              </a:rPr>
              <a:t>receives  a signing bonus of $24,000.</a:t>
            </a:r>
          </a:p>
          <a:p>
            <a:pPr algn="ctr">
              <a:lnSpc>
                <a:spcPct val="110000"/>
              </a:lnSpc>
            </a:pPr>
            <a:r>
              <a:rPr lang="en-US" sz="1350" dirty="0" smtClean="0">
                <a:solidFill>
                  <a:srgbClr val="BA9BC9"/>
                </a:solidFill>
                <a:latin typeface="DINPro-Regular" pitchFamily="50" charset="0"/>
              </a:rPr>
              <a:t>Here’s how I’d spend it:</a:t>
            </a:r>
            <a:endParaRPr lang="en-US" sz="1350" dirty="0">
              <a:solidFill>
                <a:srgbClr val="BA9BC9"/>
              </a:solidFill>
              <a:latin typeface="DINPro-Regular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18292"/>
            <a:ext cx="80010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 smtClean="0">
                <a:solidFill>
                  <a:srgbClr val="005494"/>
                </a:solidFill>
                <a:latin typeface="Intro " pitchFamily="50" charset="0"/>
              </a:rPr>
              <a:t>THE BONUS</a:t>
            </a:r>
            <a:endParaRPr lang="en-US" sz="3750" dirty="0">
              <a:solidFill>
                <a:srgbClr val="005494"/>
              </a:solidFill>
              <a:latin typeface="Intro 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429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" dirty="0" smtClean="0">
                <a:solidFill>
                  <a:srgbClr val="EE4036"/>
                </a:solidFill>
                <a:latin typeface="Futura BdCn BT" pitchFamily="34" charset="0"/>
              </a:rPr>
              <a:t>M.Y.O.B. UNIVERSITY COURSE 1</a:t>
            </a:r>
          </a:p>
          <a:p>
            <a:pPr algn="ctr"/>
            <a:r>
              <a:rPr lang="en-US" sz="1550" dirty="0" smtClean="0">
                <a:solidFill>
                  <a:srgbClr val="EE4036"/>
                </a:solidFill>
                <a:latin typeface="Futura BdCn BT" pitchFamily="34" charset="0"/>
              </a:rPr>
              <a:t>FINANCIAL UNDERSTANDING</a:t>
            </a:r>
            <a:endParaRPr lang="en-US" sz="1550" dirty="0">
              <a:solidFill>
                <a:srgbClr val="EE4036"/>
              </a:solidFill>
              <a:latin typeface="Futura BdCn B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34290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" dirty="0" smtClean="0">
                <a:solidFill>
                  <a:srgbClr val="EE4036"/>
                </a:solidFill>
                <a:latin typeface="Futura BdCn BT" pitchFamily="34" charset="0"/>
              </a:rPr>
              <a:t>MOVING EXPENSES</a:t>
            </a:r>
            <a:endParaRPr lang="en-US" sz="1550" dirty="0">
              <a:solidFill>
                <a:srgbClr val="EE4036"/>
              </a:solidFill>
              <a:latin typeface="Futura BdCn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3429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" dirty="0" smtClean="0">
                <a:solidFill>
                  <a:srgbClr val="EE4036"/>
                </a:solidFill>
                <a:latin typeface="Futura BdCn BT" pitchFamily="34" charset="0"/>
              </a:rPr>
              <a:t>UTILITY DEPOSIT</a:t>
            </a:r>
            <a:endParaRPr lang="en-US" sz="1550" dirty="0">
              <a:solidFill>
                <a:srgbClr val="EE4036"/>
              </a:solidFill>
              <a:latin typeface="Futura BdCn B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429000"/>
            <a:ext cx="170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" dirty="0" smtClean="0">
                <a:solidFill>
                  <a:srgbClr val="EE4036"/>
                </a:solidFill>
                <a:latin typeface="Futura BdCn BT" pitchFamily="34" charset="0"/>
              </a:rPr>
              <a:t>APARTMENT DEPOSIT</a:t>
            </a:r>
            <a:endParaRPr lang="en-US" sz="1550" dirty="0">
              <a:solidFill>
                <a:srgbClr val="EE4036"/>
              </a:solidFill>
              <a:latin typeface="Futura BdCn B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57150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" dirty="0" smtClean="0">
                <a:solidFill>
                  <a:srgbClr val="EE4036"/>
                </a:solidFill>
                <a:latin typeface="Futura BdCn BT" pitchFamily="34" charset="0"/>
              </a:rPr>
              <a:t>FIRE YOUR DEBT</a:t>
            </a:r>
            <a:endParaRPr lang="en-US" sz="1550" dirty="0">
              <a:solidFill>
                <a:srgbClr val="EE4036"/>
              </a:solidFill>
              <a:latin typeface="Futura BdCn B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5715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" dirty="0" smtClean="0">
                <a:solidFill>
                  <a:srgbClr val="EE4036"/>
                </a:solidFill>
                <a:latin typeface="Futura BdCn BT" pitchFamily="34" charset="0"/>
              </a:rPr>
              <a:t>PAYING BILLS UNTIL</a:t>
            </a:r>
          </a:p>
          <a:p>
            <a:pPr algn="ctr"/>
            <a:r>
              <a:rPr lang="en-US" sz="1550" dirty="0" smtClean="0">
                <a:solidFill>
                  <a:srgbClr val="EE4036"/>
                </a:solidFill>
                <a:latin typeface="Futura BdCn BT" pitchFamily="34" charset="0"/>
              </a:rPr>
              <a:t>THE FIRST CHECK</a:t>
            </a:r>
            <a:endParaRPr lang="en-US" sz="1550" dirty="0">
              <a:solidFill>
                <a:srgbClr val="EE4036"/>
              </a:solidFill>
              <a:latin typeface="Futura BdCn B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5715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" dirty="0" smtClean="0">
                <a:solidFill>
                  <a:srgbClr val="EE4036"/>
                </a:solidFill>
                <a:latin typeface="Futura BdCn BT" pitchFamily="34" charset="0"/>
              </a:rPr>
              <a:t>SAVE $1,000</a:t>
            </a:r>
          </a:p>
          <a:p>
            <a:pPr algn="ctr"/>
            <a:r>
              <a:rPr lang="en-US" sz="1550" dirty="0" smtClean="0">
                <a:solidFill>
                  <a:srgbClr val="EE4036"/>
                </a:solidFill>
                <a:latin typeface="Futura BdCn BT" pitchFamily="34" charset="0"/>
              </a:rPr>
              <a:t>EMERGENCY FUND</a:t>
            </a:r>
            <a:endParaRPr lang="en-US" sz="1550" dirty="0">
              <a:solidFill>
                <a:srgbClr val="EE4036"/>
              </a:solidFill>
              <a:latin typeface="Futura BdCn B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18276" y="4343400"/>
            <a:ext cx="1298448" cy="1298448"/>
          </a:xfrm>
          <a:prstGeom prst="ellipse">
            <a:avLst/>
          </a:prstGeom>
          <a:noFill/>
          <a:ln w="15875" cap="flat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22376" y="2057400"/>
            <a:ext cx="1298448" cy="1298448"/>
          </a:xfrm>
          <a:prstGeom prst="ellipse">
            <a:avLst/>
          </a:prstGeom>
          <a:noFill/>
          <a:ln w="15875" cap="flat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751076" y="4343400"/>
            <a:ext cx="1298448" cy="1298448"/>
          </a:xfrm>
          <a:prstGeom prst="ellipse">
            <a:avLst/>
          </a:prstGeom>
          <a:noFill/>
          <a:ln w="15875" cap="flat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884676" y="4343400"/>
            <a:ext cx="1298448" cy="1298448"/>
          </a:xfrm>
          <a:prstGeom prst="ellipse">
            <a:avLst/>
          </a:prstGeom>
          <a:noFill/>
          <a:ln w="15875" cap="flat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085076" y="2057400"/>
            <a:ext cx="1298448" cy="1298448"/>
          </a:xfrm>
          <a:prstGeom prst="ellipse">
            <a:avLst/>
          </a:prstGeom>
          <a:noFill/>
          <a:ln w="15875" cap="flat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870264" y="2057400"/>
            <a:ext cx="1298448" cy="1298448"/>
          </a:xfrm>
          <a:prstGeom prst="ellipse">
            <a:avLst/>
          </a:prstGeom>
          <a:noFill/>
          <a:ln w="15875" cap="flat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027676" y="2057400"/>
            <a:ext cx="1298448" cy="1298448"/>
          </a:xfrm>
          <a:prstGeom prst="ellipse">
            <a:avLst/>
          </a:prstGeom>
          <a:noFill/>
          <a:ln w="15875" cap="flat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2" descr="D:\WorkMelany\0905 myob\ppt svg\12g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495800"/>
            <a:ext cx="1623701" cy="1253383"/>
          </a:xfrm>
          <a:prstGeom prst="rect">
            <a:avLst/>
          </a:prstGeom>
          <a:noFill/>
        </p:spPr>
      </p:pic>
      <p:pic>
        <p:nvPicPr>
          <p:cNvPr id="12291" name="Picture 3" descr="D:\WorkMelany\0905 myob\ppt svg\12a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133600"/>
            <a:ext cx="980392" cy="1224897"/>
          </a:xfrm>
          <a:prstGeom prst="rect">
            <a:avLst/>
          </a:prstGeom>
          <a:noFill/>
        </p:spPr>
      </p:pic>
      <p:pic>
        <p:nvPicPr>
          <p:cNvPr id="12292" name="Picture 4" descr="D:\WorkMelany\0905 myob\ppt svg\12b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209800"/>
            <a:ext cx="799981" cy="1018374"/>
          </a:xfrm>
          <a:prstGeom prst="rect">
            <a:avLst/>
          </a:prstGeom>
          <a:noFill/>
        </p:spPr>
      </p:pic>
      <p:pic>
        <p:nvPicPr>
          <p:cNvPr id="12293" name="Picture 5" descr="D:\WorkMelany\0905 myob\ppt svg\12c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2763" y="2057400"/>
            <a:ext cx="1448037" cy="1158429"/>
          </a:xfrm>
          <a:prstGeom prst="rect">
            <a:avLst/>
          </a:prstGeom>
          <a:noFill/>
        </p:spPr>
      </p:pic>
      <p:pic>
        <p:nvPicPr>
          <p:cNvPr id="12294" name="Picture 6" descr="D:\WorkMelany\0905 myob\ppt svg\12d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2362200"/>
            <a:ext cx="1580972" cy="854579"/>
          </a:xfrm>
          <a:prstGeom prst="rect">
            <a:avLst/>
          </a:prstGeom>
          <a:noFill/>
        </p:spPr>
      </p:pic>
      <p:pic>
        <p:nvPicPr>
          <p:cNvPr id="12295" name="Picture 7" descr="D:\WorkMelany\0905 myob\ppt svg\12e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4495800"/>
            <a:ext cx="1699663" cy="1383943"/>
          </a:xfrm>
          <a:prstGeom prst="rect">
            <a:avLst/>
          </a:prstGeom>
          <a:noFill/>
        </p:spPr>
      </p:pic>
      <p:pic>
        <p:nvPicPr>
          <p:cNvPr id="12296" name="Picture 8" descr="D:\WorkMelany\0905 myob\ppt svg\12f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4343400"/>
            <a:ext cx="1524000" cy="114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618292"/>
            <a:ext cx="80010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 smtClean="0">
                <a:solidFill>
                  <a:srgbClr val="005494"/>
                </a:solidFill>
                <a:latin typeface="Intro " pitchFamily="50" charset="0"/>
              </a:rPr>
              <a:t>WE'D LOVE TO HELP YOU</a:t>
            </a:r>
            <a:endParaRPr lang="en-US" sz="3750" dirty="0">
              <a:solidFill>
                <a:srgbClr val="005494"/>
              </a:solidFill>
              <a:latin typeface="Intro 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674" y="2601977"/>
            <a:ext cx="8239126" cy="1208023"/>
          </a:xfrm>
          <a:prstGeom prst="rect">
            <a:avLst/>
          </a:prstGeom>
          <a:noFill/>
        </p:spPr>
        <p:txBody>
          <a:bodyPr wrap="square" lIns="91440" rIns="91440" numCol="3" spcCol="365760" rtlCol="0">
            <a:spAutoFit/>
          </a:bodyPr>
          <a:lstStyle/>
          <a:p>
            <a:pPr indent="13716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35000"/>
              <a:buFont typeface="Wingdings" pitchFamily="2" charset="2"/>
              <a:buChar char="§"/>
              <a:tabLst>
                <a:tab pos="137160" algn="l"/>
              </a:tabLst>
            </a:pPr>
            <a:r>
              <a:rPr lang="en-US" sz="1350" dirty="0" smtClean="0">
                <a:latin typeface="DINPro-Regular" pitchFamily="50" charset="0"/>
              </a:rPr>
              <a:t>Devise a plan that helps you 	achieve your dreams for cars, 	marriage, a house, kids 	vacations and other major life 	events and still be rich</a:t>
            </a:r>
          </a:p>
          <a:p>
            <a:pPr indent="13716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35000"/>
              <a:buFont typeface="Wingdings" pitchFamily="2" charset="2"/>
              <a:buChar char="§"/>
              <a:tabLst>
                <a:tab pos="137160" algn="l"/>
              </a:tabLst>
            </a:pPr>
            <a:r>
              <a:rPr lang="en-US" sz="1350" dirty="0" smtClean="0">
                <a:latin typeface="DINPro-Regular" pitchFamily="50" charset="0"/>
              </a:rPr>
              <a:t>Develop a plan to eliminate 	your student loans, credit card 	and all debt in 3 years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674" y="1600200"/>
            <a:ext cx="8239126" cy="813375"/>
          </a:xfrm>
          <a:prstGeom prst="rect">
            <a:avLst/>
          </a:prstGeom>
          <a:noFill/>
        </p:spPr>
        <p:txBody>
          <a:bodyPr wrap="square" lIns="91440" rIns="91440" numCol="3" spcCol="365760" rtlCol="0">
            <a:spAutoFit/>
          </a:bodyPr>
          <a:lstStyle/>
          <a:p>
            <a:pPr indent="13716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35000"/>
              <a:buFont typeface="Wingdings" pitchFamily="2" charset="2"/>
              <a:buChar char="§"/>
              <a:tabLst>
                <a:tab pos="137160" algn="l"/>
              </a:tabLst>
            </a:pPr>
            <a:r>
              <a:rPr lang="en-US" sz="1350" dirty="0" smtClean="0">
                <a:latin typeface="DINPro-Regular" pitchFamily="50" charset="0"/>
              </a:rPr>
              <a:t>Determine what things are 	important to you and help you 	achieve them</a:t>
            </a:r>
          </a:p>
          <a:p>
            <a:pPr indent="13716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35000"/>
              <a:buFont typeface="Wingdings" pitchFamily="2" charset="2"/>
              <a:buChar char="§"/>
              <a:tabLst>
                <a:tab pos="137160" algn="l"/>
              </a:tabLst>
            </a:pPr>
            <a:r>
              <a:rPr lang="en-US" sz="1350" dirty="0" smtClean="0">
                <a:latin typeface="DINPro-Regular" pitchFamily="50" charset="0"/>
              </a:rPr>
              <a:t>Prioritize your expenses to 	create a budget</a:t>
            </a:r>
          </a:p>
          <a:p>
            <a:pPr indent="13716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35000"/>
              <a:buFont typeface="Wingdings" pitchFamily="2" charset="2"/>
              <a:buChar char="§"/>
              <a:tabLst>
                <a:tab pos="137160" algn="l"/>
              </a:tabLst>
            </a:pPr>
            <a:r>
              <a:rPr lang="en-US" sz="1350" dirty="0" smtClean="0">
                <a:latin typeface="DINPro-Regular" pitchFamily="50" charset="0"/>
              </a:rPr>
              <a:t>Save for an emergency and 	identify what to do in an 	emergency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181600"/>
            <a:ext cx="9144000" cy="457200"/>
          </a:xfrm>
          <a:prstGeom prst="rect">
            <a:avLst/>
          </a:prstGeom>
          <a:solidFill>
            <a:srgbClr val="FFF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D:\WorkMelany\0905 myob\ppt svg\13a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607907"/>
            <a:ext cx="1316753" cy="1625660"/>
          </a:xfrm>
          <a:prstGeom prst="rect">
            <a:avLst/>
          </a:prstGeom>
          <a:noFill/>
        </p:spPr>
      </p:pic>
      <p:pic>
        <p:nvPicPr>
          <p:cNvPr id="13315" name="Picture 3" descr="D:\WorkMelany\0905 myob\ppt svg\13b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525187"/>
            <a:ext cx="2489085" cy="1885013"/>
          </a:xfrm>
          <a:prstGeom prst="rect">
            <a:avLst/>
          </a:prstGeom>
          <a:noFill/>
        </p:spPr>
      </p:pic>
      <p:pic>
        <p:nvPicPr>
          <p:cNvPr id="9" name="Picture 4" descr="D:\WorkMelany\0905 myob\ppt svg\01b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943600"/>
            <a:ext cx="2819400" cy="58912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581400" y="6096000"/>
            <a:ext cx="5486400" cy="310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 smtClean="0">
                <a:solidFill>
                  <a:srgbClr val="005494"/>
                </a:solidFill>
                <a:latin typeface="DINPro-Regular" pitchFamily="50" charset="0"/>
              </a:rPr>
              <a:t>www.myobuniversity.com            facebook.com/</a:t>
            </a:r>
            <a:r>
              <a:rPr lang="en-US" sz="1400" dirty="0" err="1" smtClean="0">
                <a:solidFill>
                  <a:srgbClr val="005494"/>
                </a:solidFill>
                <a:latin typeface="DINPro-Regular" pitchFamily="50" charset="0"/>
              </a:rPr>
              <a:t>myobuniversity</a:t>
            </a:r>
            <a:r>
              <a:rPr lang="en-US" sz="1400" dirty="0" smtClean="0">
                <a:solidFill>
                  <a:srgbClr val="005494"/>
                </a:solidFill>
                <a:latin typeface="DINPro-Regular" pitchFamily="50" charset="0"/>
              </a:rPr>
              <a:t> </a:t>
            </a:r>
            <a:endParaRPr lang="en-US" sz="1400" dirty="0">
              <a:solidFill>
                <a:srgbClr val="005494"/>
              </a:solidFill>
              <a:latin typeface="DINPro-Regular" pitchFamily="5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618292"/>
            <a:ext cx="6629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 smtClean="0">
                <a:solidFill>
                  <a:srgbClr val="005494"/>
                </a:solidFill>
                <a:latin typeface="Intro " pitchFamily="50" charset="0"/>
              </a:rPr>
              <a:t>WEALTHY PLACE STEPS </a:t>
            </a:r>
            <a:r>
              <a:rPr lang="en-US" sz="3750" baseline="30000" dirty="0" smtClean="0">
                <a:solidFill>
                  <a:srgbClr val="005494"/>
                </a:solidFill>
                <a:latin typeface="Intro " pitchFamily="50" charset="0"/>
              </a:rPr>
              <a:t>TM</a:t>
            </a:r>
            <a:endParaRPr lang="en-US" sz="3750" baseline="30000" dirty="0">
              <a:solidFill>
                <a:srgbClr val="005494"/>
              </a:solidFill>
              <a:latin typeface="Intro 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" dirty="0" smtClean="0">
                <a:solidFill>
                  <a:srgbClr val="005494"/>
                </a:solidFill>
                <a:latin typeface="Futura BdCn BT" pitchFamily="34" charset="0"/>
              </a:rPr>
              <a:t>HIRE YOURSELF</a:t>
            </a:r>
            <a:endParaRPr lang="en-US" sz="1550" dirty="0">
              <a:solidFill>
                <a:srgbClr val="005494"/>
              </a:solidFill>
              <a:latin typeface="Futura BdCn B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3429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" dirty="0" smtClean="0">
                <a:solidFill>
                  <a:srgbClr val="005494"/>
                </a:solidFill>
                <a:latin typeface="Futura BdCn BT" pitchFamily="34" charset="0"/>
              </a:rPr>
              <a:t>PAY YOURSELF</a:t>
            </a:r>
            <a:endParaRPr lang="en-US" sz="1550" dirty="0">
              <a:solidFill>
                <a:srgbClr val="005494"/>
              </a:solidFill>
              <a:latin typeface="Futura BdCn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5715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" dirty="0" smtClean="0">
                <a:solidFill>
                  <a:srgbClr val="005494"/>
                </a:solidFill>
                <a:latin typeface="Futura BdCn BT" pitchFamily="34" charset="0"/>
              </a:rPr>
              <a:t>ENJOY YOUR WEALTHY PLACE</a:t>
            </a:r>
            <a:endParaRPr lang="en-US" sz="1550" dirty="0">
              <a:solidFill>
                <a:srgbClr val="005494"/>
              </a:solidFill>
              <a:latin typeface="Futura BdCn B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3429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" dirty="0" smtClean="0">
                <a:solidFill>
                  <a:srgbClr val="005494"/>
                </a:solidFill>
                <a:latin typeface="Futura BdCn BT" pitchFamily="34" charset="0"/>
              </a:rPr>
              <a:t>FIRE YOUR DEBT</a:t>
            </a:r>
            <a:endParaRPr lang="en-US" sz="1550" dirty="0">
              <a:solidFill>
                <a:srgbClr val="005494"/>
              </a:solidFill>
              <a:latin typeface="Futura BdCn B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0825" y="3429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" dirty="0" smtClean="0">
                <a:solidFill>
                  <a:srgbClr val="005494"/>
                </a:solidFill>
                <a:latin typeface="Futura BdCn BT" pitchFamily="34" charset="0"/>
              </a:rPr>
              <a:t>MANAGE YOUR EMPLOYEES</a:t>
            </a:r>
            <a:endParaRPr lang="en-US" sz="1550" dirty="0">
              <a:solidFill>
                <a:srgbClr val="005494"/>
              </a:solidFill>
              <a:latin typeface="Futura BdCn B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5715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" dirty="0" smtClean="0">
                <a:solidFill>
                  <a:srgbClr val="005494"/>
                </a:solidFill>
                <a:latin typeface="Futura BdCn BT" pitchFamily="34" charset="0"/>
              </a:rPr>
              <a:t>USE YOUR EMPLOYESS WISELY</a:t>
            </a:r>
            <a:endParaRPr lang="en-US" sz="1550" dirty="0">
              <a:solidFill>
                <a:srgbClr val="005494"/>
              </a:solidFill>
              <a:latin typeface="Futura BdCn B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18276" y="4343400"/>
            <a:ext cx="1298448" cy="1298448"/>
          </a:xfrm>
          <a:prstGeom prst="ellipse">
            <a:avLst/>
          </a:prstGeom>
          <a:noFill/>
          <a:ln w="15875" cap="flat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0" y="57150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" dirty="0" smtClean="0">
                <a:solidFill>
                  <a:srgbClr val="005494"/>
                </a:solidFill>
                <a:latin typeface="Futura BdCn BT" pitchFamily="34" charset="0"/>
              </a:rPr>
              <a:t>GROW AND GIVE</a:t>
            </a:r>
            <a:endParaRPr lang="en-US" sz="1550" dirty="0">
              <a:solidFill>
                <a:srgbClr val="005494"/>
              </a:solidFill>
              <a:latin typeface="Futura BdCn B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0476" y="2057400"/>
            <a:ext cx="1298448" cy="1298448"/>
          </a:xfrm>
          <a:prstGeom prst="ellipse">
            <a:avLst/>
          </a:prstGeom>
          <a:noFill/>
          <a:ln w="15875" cap="flat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751076" y="4343400"/>
            <a:ext cx="1298448" cy="1298448"/>
          </a:xfrm>
          <a:prstGeom prst="ellipse">
            <a:avLst/>
          </a:prstGeom>
          <a:noFill/>
          <a:ln w="15875" cap="flat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884676" y="4343400"/>
            <a:ext cx="1298448" cy="1298448"/>
          </a:xfrm>
          <a:prstGeom prst="ellipse">
            <a:avLst/>
          </a:prstGeom>
          <a:noFill/>
          <a:ln w="15875" cap="flat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085076" y="2057400"/>
            <a:ext cx="1298448" cy="1298448"/>
          </a:xfrm>
          <a:prstGeom prst="ellipse">
            <a:avLst/>
          </a:prstGeom>
          <a:noFill/>
          <a:ln w="15875" cap="flat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865501" y="2057400"/>
            <a:ext cx="1298448" cy="1298448"/>
          </a:xfrm>
          <a:prstGeom prst="ellipse">
            <a:avLst/>
          </a:prstGeom>
          <a:noFill/>
          <a:ln w="15875" cap="flat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027676" y="2057400"/>
            <a:ext cx="1298448" cy="1298448"/>
          </a:xfrm>
          <a:prstGeom prst="ellipse">
            <a:avLst/>
          </a:prstGeom>
          <a:noFill/>
          <a:ln w="15875" cap="flat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D:\WorkMelany\0905 myob\ppt svg\02f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267200"/>
            <a:ext cx="1224212" cy="1292224"/>
          </a:xfrm>
          <a:prstGeom prst="rect">
            <a:avLst/>
          </a:prstGeom>
          <a:noFill/>
        </p:spPr>
      </p:pic>
      <p:pic>
        <p:nvPicPr>
          <p:cNvPr id="2051" name="Picture 3" descr="D:\WorkMelany\0905 myob\ppt svg\02g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267200"/>
            <a:ext cx="2423658" cy="1349375"/>
          </a:xfrm>
          <a:prstGeom prst="rect">
            <a:avLst/>
          </a:prstGeom>
          <a:noFill/>
        </p:spPr>
      </p:pic>
      <p:pic>
        <p:nvPicPr>
          <p:cNvPr id="2052" name="Picture 4" descr="D:\WorkMelany\0905 myob\ppt svg\02a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43358"/>
            <a:ext cx="1295400" cy="1285642"/>
          </a:xfrm>
          <a:prstGeom prst="rect">
            <a:avLst/>
          </a:prstGeom>
          <a:noFill/>
        </p:spPr>
      </p:pic>
      <p:pic>
        <p:nvPicPr>
          <p:cNvPr id="2053" name="Picture 5" descr="D:\WorkMelany\0905 myob\ppt svg\02b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1" y="2269046"/>
            <a:ext cx="762000" cy="1001204"/>
          </a:xfrm>
          <a:prstGeom prst="rect">
            <a:avLst/>
          </a:prstGeom>
          <a:noFill/>
        </p:spPr>
      </p:pic>
      <p:pic>
        <p:nvPicPr>
          <p:cNvPr id="2054" name="Picture 6" descr="D:\WorkMelany\0905 myob\ppt svg\02c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2806" y="2514600"/>
            <a:ext cx="1711960" cy="609600"/>
          </a:xfrm>
          <a:prstGeom prst="rect">
            <a:avLst/>
          </a:prstGeom>
          <a:noFill/>
        </p:spPr>
      </p:pic>
      <p:pic>
        <p:nvPicPr>
          <p:cNvPr id="2055" name="Picture 7" descr="D:\WorkMelany\0905 myob\ppt svg\02d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1" y="2234988"/>
            <a:ext cx="1066800" cy="1117811"/>
          </a:xfrm>
          <a:prstGeom prst="rect">
            <a:avLst/>
          </a:prstGeom>
          <a:noFill/>
        </p:spPr>
      </p:pic>
      <p:pic>
        <p:nvPicPr>
          <p:cNvPr id="2056" name="Picture 8" descr="D:\WorkMelany\0905 myob\ppt svg\02e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1" y="4390156"/>
            <a:ext cx="1219200" cy="1194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:\WorkMelany\0905 myob\ppt svg\02h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438400"/>
            <a:ext cx="4953000" cy="33718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33538" y="1337846"/>
            <a:ext cx="5800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" dirty="0" smtClean="0">
                <a:solidFill>
                  <a:srgbClr val="BA9BC9"/>
                </a:solidFill>
                <a:latin typeface="DINPro-Regular" pitchFamily="50" charset="0"/>
              </a:rPr>
              <a:t>The average Kellogg Graduate earns $130,000 salary per year</a:t>
            </a:r>
            <a:endParaRPr lang="en-US" sz="1550" dirty="0">
              <a:solidFill>
                <a:srgbClr val="BA9BC9"/>
              </a:solidFill>
              <a:latin typeface="DINPro-Regular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54102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ED2F6"/>
                </a:solidFill>
                <a:latin typeface="Futura BdCn BT" pitchFamily="34" charset="0"/>
              </a:rPr>
              <a:t>33</a:t>
            </a:r>
            <a:r>
              <a:rPr lang="en-US" sz="2000" dirty="0" smtClean="0">
                <a:solidFill>
                  <a:srgbClr val="7ED2F6"/>
                </a:solidFill>
                <a:latin typeface="Futura BdCn BT" pitchFamily="34" charset="0"/>
              </a:rPr>
              <a:t>%</a:t>
            </a:r>
            <a:endParaRPr lang="en-US" sz="2000" dirty="0">
              <a:solidFill>
                <a:srgbClr val="7ED2F6"/>
              </a:solidFill>
              <a:latin typeface="Futura BdCn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743200"/>
            <a:ext cx="1752600" cy="617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dirty="0" smtClean="0">
                <a:latin typeface="DINPro-Regular" pitchFamily="50" charset="0"/>
              </a:rPr>
              <a:t>$78,000</a:t>
            </a:r>
          </a:p>
          <a:p>
            <a:pPr>
              <a:lnSpc>
                <a:spcPct val="110000"/>
              </a:lnSpc>
            </a:pPr>
            <a:r>
              <a:rPr lang="en-US" sz="1500" dirty="0" smtClean="0">
                <a:latin typeface="DINPro-Regular" pitchFamily="50" charset="0"/>
              </a:rPr>
              <a:t>actual </a:t>
            </a:r>
            <a:r>
              <a:rPr lang="en-US" sz="1600" dirty="0" smtClean="0">
                <a:latin typeface="DINPro-Regular" pitchFamily="50" charset="0"/>
              </a:rPr>
              <a:t>take</a:t>
            </a:r>
            <a:r>
              <a:rPr lang="en-US" sz="1500" dirty="0" smtClean="0">
                <a:latin typeface="DINPro-Regular" pitchFamily="50" charset="0"/>
              </a:rPr>
              <a:t> home</a:t>
            </a:r>
            <a:endParaRPr lang="en-US" sz="1500" dirty="0">
              <a:latin typeface="DINPro-Regular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20574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87C66F"/>
                </a:solidFill>
                <a:latin typeface="Futura BdCn BT" pitchFamily="34" charset="0"/>
              </a:rPr>
              <a:t>60</a:t>
            </a:r>
            <a:r>
              <a:rPr lang="en-US" sz="2000" dirty="0" smtClean="0">
                <a:solidFill>
                  <a:srgbClr val="87C66F"/>
                </a:solidFill>
                <a:latin typeface="Futura BdCn BT" pitchFamily="34" charset="0"/>
              </a:rPr>
              <a:t>%</a:t>
            </a:r>
            <a:endParaRPr lang="en-US" sz="2000" dirty="0">
              <a:solidFill>
                <a:srgbClr val="87C66F"/>
              </a:solidFill>
              <a:latin typeface="Futura BdCn B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5516482"/>
            <a:ext cx="990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dirty="0" smtClean="0">
                <a:latin typeface="DINPro-Regular" pitchFamily="50" charset="0"/>
              </a:rPr>
              <a:t>$42,900</a:t>
            </a:r>
          </a:p>
          <a:p>
            <a:pPr>
              <a:lnSpc>
                <a:spcPct val="110000"/>
              </a:lnSpc>
            </a:pPr>
            <a:r>
              <a:rPr lang="en-US" sz="1500" dirty="0" smtClean="0">
                <a:latin typeface="DINPro-Regular" pitchFamily="50" charset="0"/>
              </a:rPr>
              <a:t>taxes</a:t>
            </a:r>
            <a:endParaRPr lang="en-US" sz="1500" dirty="0">
              <a:latin typeface="DINPro-Regular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28194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D77D"/>
                </a:solidFill>
                <a:latin typeface="Futura BdCn BT" pitchFamily="34" charset="0"/>
              </a:rPr>
              <a:t>3</a:t>
            </a:r>
            <a:r>
              <a:rPr lang="en-US" sz="2000" dirty="0" smtClean="0">
                <a:solidFill>
                  <a:srgbClr val="FFD77D"/>
                </a:solidFill>
                <a:latin typeface="Futura BdCn BT" pitchFamily="34" charset="0"/>
              </a:rPr>
              <a:t>%</a:t>
            </a:r>
            <a:endParaRPr lang="en-US" sz="2000" dirty="0">
              <a:solidFill>
                <a:srgbClr val="FFD77D"/>
              </a:solidFill>
              <a:latin typeface="Futura BdCn B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400" y="2895600"/>
            <a:ext cx="121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dirty="0" smtClean="0">
                <a:latin typeface="DINPro-Regular" pitchFamily="50" charset="0"/>
              </a:rPr>
              <a:t>$3,900</a:t>
            </a:r>
          </a:p>
          <a:p>
            <a:pPr>
              <a:lnSpc>
                <a:spcPct val="110000"/>
              </a:lnSpc>
            </a:pPr>
            <a:r>
              <a:rPr lang="en-US" sz="1500" dirty="0" smtClean="0">
                <a:latin typeface="DINPro-Regular" pitchFamily="50" charset="0"/>
              </a:rPr>
              <a:t>retirement</a:t>
            </a:r>
            <a:endParaRPr lang="en-US" sz="1500" dirty="0">
              <a:latin typeface="DINPro-Regular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4412159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27B76"/>
                </a:solidFill>
                <a:latin typeface="Futura BdCn BT" pitchFamily="34" charset="0"/>
              </a:rPr>
              <a:t>4</a:t>
            </a:r>
            <a:r>
              <a:rPr lang="en-US" sz="2000" dirty="0" smtClean="0">
                <a:solidFill>
                  <a:srgbClr val="F27B76"/>
                </a:solidFill>
                <a:latin typeface="Futura BdCn BT" pitchFamily="34" charset="0"/>
              </a:rPr>
              <a:t>%</a:t>
            </a:r>
            <a:endParaRPr lang="en-US" sz="2000" dirty="0">
              <a:solidFill>
                <a:srgbClr val="F27B76"/>
              </a:solidFill>
              <a:latin typeface="Futura BdCn B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4488359"/>
            <a:ext cx="1143000" cy="5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dirty="0" smtClean="0">
                <a:latin typeface="DINPro-Regular" pitchFamily="50" charset="0"/>
              </a:rPr>
              <a:t>$ 5,200</a:t>
            </a:r>
          </a:p>
          <a:p>
            <a:pPr>
              <a:lnSpc>
                <a:spcPct val="110000"/>
              </a:lnSpc>
            </a:pPr>
            <a:r>
              <a:rPr lang="en-US" sz="1500" dirty="0" smtClean="0">
                <a:latin typeface="DINPro-Regular" pitchFamily="50" charset="0"/>
              </a:rPr>
              <a:t>Insurance</a:t>
            </a:r>
            <a:endParaRPr lang="en-US" sz="1500" dirty="0">
              <a:latin typeface="DINPro-Regular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5334000"/>
            <a:ext cx="30480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50" dirty="0" smtClean="0">
                <a:solidFill>
                  <a:srgbClr val="87C66F"/>
                </a:solidFill>
                <a:latin typeface="Futura BdCn BT" pitchFamily="34" charset="0"/>
              </a:rPr>
              <a:t>PRIORITIZE THEN ALLOCATE</a:t>
            </a:r>
          </a:p>
          <a:p>
            <a:pPr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Walk through all your expenses &amp; spend the money on paper or in the M.Y.O.B.U. App before you get paid.</a:t>
            </a:r>
            <a:endParaRPr lang="en-US" sz="1350" dirty="0">
              <a:latin typeface="DINPro-Regular" pitchFamily="50" charset="0"/>
            </a:endParaRPr>
          </a:p>
        </p:txBody>
      </p:sp>
      <p:pic>
        <p:nvPicPr>
          <p:cNvPr id="3074" name="Picture 2" descr="D:\WorkMelany\0905 myob\ppt svg\03a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590800"/>
            <a:ext cx="3126584" cy="31242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33400" y="618292"/>
            <a:ext cx="80010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 smtClean="0">
                <a:solidFill>
                  <a:srgbClr val="005494"/>
                </a:solidFill>
                <a:latin typeface="Intro " pitchFamily="50" charset="0"/>
              </a:rPr>
              <a:t>HOW TO BUDGET</a:t>
            </a:r>
            <a:endParaRPr lang="en-US" sz="3750" dirty="0">
              <a:solidFill>
                <a:srgbClr val="005494"/>
              </a:solidFill>
              <a:latin typeface="Intro " pitchFamily="50" charset="0"/>
            </a:endParaRPr>
          </a:p>
        </p:txBody>
      </p:sp>
      <p:pic>
        <p:nvPicPr>
          <p:cNvPr id="3075" name="Picture 3" descr="D:\WorkMelany\0905 myob\ppt svg\03b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905000"/>
            <a:ext cx="917019" cy="1136650"/>
          </a:xfrm>
          <a:prstGeom prst="rect">
            <a:avLst/>
          </a:prstGeom>
          <a:noFill/>
        </p:spPr>
      </p:pic>
      <p:pic>
        <p:nvPicPr>
          <p:cNvPr id="3076" name="Picture 4" descr="D:\WorkMelany\0905 myob\ppt svg\03c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983372"/>
            <a:ext cx="1066800" cy="912228"/>
          </a:xfrm>
          <a:prstGeom prst="rect">
            <a:avLst/>
          </a:prstGeom>
          <a:noFill/>
        </p:spPr>
      </p:pic>
      <p:pic>
        <p:nvPicPr>
          <p:cNvPr id="3077" name="Picture 5" descr="D:\WorkMelany\0905 myob\ppt svg\03d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4190410"/>
            <a:ext cx="914399" cy="791165"/>
          </a:xfrm>
          <a:prstGeom prst="rect">
            <a:avLst/>
          </a:prstGeom>
          <a:noFill/>
        </p:spPr>
      </p:pic>
      <p:pic>
        <p:nvPicPr>
          <p:cNvPr id="3078" name="Picture 6" descr="D:\WorkMelany\0905 myob\ppt svg\03e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5181600"/>
            <a:ext cx="1113692" cy="1016000"/>
          </a:xfrm>
          <a:prstGeom prst="rect">
            <a:avLst/>
          </a:prstGeom>
          <a:noFill/>
        </p:spPr>
      </p:pic>
      <p:pic>
        <p:nvPicPr>
          <p:cNvPr id="3079" name="Picture 7" descr="D:\WorkMelany\0905 myob\ppt svg\03f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5181600"/>
            <a:ext cx="634849" cy="97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876800" y="5029200"/>
            <a:ext cx="4267200" cy="1524000"/>
          </a:xfrm>
          <a:prstGeom prst="rect">
            <a:avLst/>
          </a:prstGeom>
          <a:solidFill>
            <a:srgbClr val="FFF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12" name="Picture 16" descr="D:\WorkMelany\0905 myob\ppt svg\04h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5029200"/>
            <a:ext cx="1066800" cy="1066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618292"/>
            <a:ext cx="80010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 smtClean="0">
                <a:solidFill>
                  <a:srgbClr val="005494"/>
                </a:solidFill>
                <a:latin typeface="Intro " pitchFamily="50" charset="0"/>
              </a:rPr>
              <a:t>RECOMMENDED PERCENTAGES</a:t>
            </a:r>
            <a:endParaRPr lang="en-US" sz="3750" baseline="30000" dirty="0">
              <a:solidFill>
                <a:srgbClr val="005494"/>
              </a:solidFill>
              <a:latin typeface="Intro 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3657600"/>
            <a:ext cx="12954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>
                <a:latin typeface="Futura BdCn BT" pitchFamily="34" charset="0"/>
              </a:rPr>
              <a:t>TRANSPORTATION</a:t>
            </a:r>
          </a:p>
          <a:p>
            <a:pPr algn="ctr"/>
            <a:r>
              <a:rPr lang="en-US" sz="3400" dirty="0" smtClean="0">
                <a:solidFill>
                  <a:srgbClr val="FFD77D"/>
                </a:solidFill>
                <a:latin typeface="Futura BdCn BT" pitchFamily="34" charset="0"/>
              </a:rPr>
              <a:t>10</a:t>
            </a:r>
            <a:r>
              <a:rPr lang="en-US" sz="2000" dirty="0" smtClean="0">
                <a:solidFill>
                  <a:srgbClr val="FFD77D"/>
                </a:solidFill>
                <a:latin typeface="Futura BdCn BT" pitchFamily="34" charset="0"/>
              </a:rPr>
              <a:t>%</a:t>
            </a:r>
            <a:endParaRPr lang="en-US" sz="2000" dirty="0">
              <a:solidFill>
                <a:srgbClr val="FFD77D"/>
              </a:solidFill>
              <a:latin typeface="Futura BdCn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5196498"/>
            <a:ext cx="9144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>
                <a:latin typeface="Futura BdCn BT" pitchFamily="34" charset="0"/>
              </a:rPr>
              <a:t>INVESTING</a:t>
            </a:r>
          </a:p>
          <a:p>
            <a:pPr algn="ctr"/>
            <a:r>
              <a:rPr lang="en-US" sz="3400" dirty="0" smtClean="0">
                <a:solidFill>
                  <a:srgbClr val="89CFBF"/>
                </a:solidFill>
                <a:latin typeface="Futura BdCn BT" pitchFamily="34" charset="0"/>
              </a:rPr>
              <a:t>10</a:t>
            </a:r>
            <a:r>
              <a:rPr lang="en-US" sz="2000" dirty="0" smtClean="0">
                <a:solidFill>
                  <a:srgbClr val="89CFBF"/>
                </a:solidFill>
                <a:latin typeface="Futura BdCn BT" pitchFamily="34" charset="0"/>
              </a:rPr>
              <a:t>%</a:t>
            </a:r>
            <a:endParaRPr lang="en-US" sz="2000" dirty="0">
              <a:solidFill>
                <a:srgbClr val="89CFBF"/>
              </a:solidFill>
              <a:latin typeface="Futura BdCn B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5196498"/>
            <a:ext cx="9144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>
                <a:latin typeface="Futura BdCn BT" pitchFamily="34" charset="0"/>
              </a:rPr>
              <a:t>DEBT</a:t>
            </a:r>
          </a:p>
          <a:p>
            <a:pPr algn="ctr"/>
            <a:r>
              <a:rPr lang="en-US" sz="3400" dirty="0" smtClean="0">
                <a:solidFill>
                  <a:srgbClr val="B1A6A6"/>
                </a:solidFill>
                <a:latin typeface="Futura BdCn BT" pitchFamily="34" charset="0"/>
              </a:rPr>
              <a:t>0</a:t>
            </a:r>
            <a:r>
              <a:rPr lang="en-US" sz="2000" dirty="0" smtClean="0">
                <a:solidFill>
                  <a:srgbClr val="B1A6A6"/>
                </a:solidFill>
                <a:latin typeface="Futura BdCn BT" pitchFamily="34" charset="0"/>
              </a:rPr>
              <a:t>%</a:t>
            </a:r>
            <a:endParaRPr lang="en-US" sz="2000" dirty="0">
              <a:solidFill>
                <a:srgbClr val="B1A6A6"/>
              </a:solidFill>
              <a:latin typeface="Futura BdCn B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2036802"/>
            <a:ext cx="9144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>
                <a:latin typeface="Futura BdCn BT" pitchFamily="34" charset="0"/>
              </a:rPr>
              <a:t>LIVING</a:t>
            </a:r>
          </a:p>
          <a:p>
            <a:pPr algn="ctr"/>
            <a:r>
              <a:rPr lang="en-US" sz="3400" dirty="0" smtClean="0">
                <a:solidFill>
                  <a:srgbClr val="B189BD"/>
                </a:solidFill>
                <a:latin typeface="Futura BdCn BT" pitchFamily="34" charset="0"/>
              </a:rPr>
              <a:t>30</a:t>
            </a:r>
            <a:r>
              <a:rPr lang="en-US" sz="2000" dirty="0" smtClean="0">
                <a:solidFill>
                  <a:srgbClr val="B189BD"/>
                </a:solidFill>
                <a:latin typeface="Futura BdCn BT" pitchFamily="34" charset="0"/>
              </a:rPr>
              <a:t>%</a:t>
            </a:r>
            <a:endParaRPr lang="en-US" sz="2000" dirty="0">
              <a:solidFill>
                <a:srgbClr val="B189BD"/>
              </a:solidFill>
              <a:latin typeface="Futura BdCn B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2036802"/>
            <a:ext cx="9144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>
                <a:latin typeface="Futura BdCn BT" pitchFamily="34" charset="0"/>
              </a:rPr>
              <a:t>GIVING</a:t>
            </a:r>
          </a:p>
          <a:p>
            <a:pPr algn="ctr"/>
            <a:r>
              <a:rPr lang="en-US" sz="3400" dirty="0" smtClean="0">
                <a:solidFill>
                  <a:srgbClr val="F7EE6E"/>
                </a:solidFill>
                <a:latin typeface="Futura BdCn BT" pitchFamily="34" charset="0"/>
              </a:rPr>
              <a:t>10</a:t>
            </a:r>
            <a:r>
              <a:rPr lang="en-US" sz="2000" dirty="0" smtClean="0">
                <a:solidFill>
                  <a:srgbClr val="F7EE6E"/>
                </a:solidFill>
                <a:latin typeface="Futura BdCn BT" pitchFamily="34" charset="0"/>
              </a:rPr>
              <a:t>%</a:t>
            </a:r>
            <a:endParaRPr lang="en-US" sz="2000" dirty="0">
              <a:solidFill>
                <a:srgbClr val="F7EE6E"/>
              </a:solidFill>
              <a:latin typeface="Futura BdCn B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2036802"/>
            <a:ext cx="9144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>
                <a:latin typeface="Futura BdCn BT" pitchFamily="34" charset="0"/>
              </a:rPr>
              <a:t>GOALS</a:t>
            </a:r>
          </a:p>
          <a:p>
            <a:pPr algn="ctr"/>
            <a:r>
              <a:rPr lang="en-US" sz="3400" dirty="0" smtClean="0">
                <a:solidFill>
                  <a:srgbClr val="72BE44"/>
                </a:solidFill>
                <a:latin typeface="Futura BdCn BT" pitchFamily="34" charset="0"/>
              </a:rPr>
              <a:t>10</a:t>
            </a:r>
            <a:r>
              <a:rPr lang="en-US" sz="2000" dirty="0" smtClean="0">
                <a:solidFill>
                  <a:srgbClr val="72BE44"/>
                </a:solidFill>
                <a:latin typeface="Futura BdCn BT" pitchFamily="34" charset="0"/>
              </a:rPr>
              <a:t>%</a:t>
            </a:r>
            <a:endParaRPr lang="en-US" sz="2000" dirty="0">
              <a:solidFill>
                <a:srgbClr val="72BE44"/>
              </a:solidFill>
              <a:latin typeface="Futura BdCn B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3657600"/>
            <a:ext cx="9144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>
                <a:latin typeface="Futura BdCn BT" pitchFamily="34" charset="0"/>
              </a:rPr>
              <a:t>HOUSING</a:t>
            </a:r>
          </a:p>
          <a:p>
            <a:pPr algn="ctr"/>
            <a:r>
              <a:rPr lang="en-US" sz="3400" dirty="0" smtClean="0">
                <a:solidFill>
                  <a:srgbClr val="F27B76"/>
                </a:solidFill>
                <a:latin typeface="Futura BdCn BT" pitchFamily="34" charset="0"/>
              </a:rPr>
              <a:t>25</a:t>
            </a:r>
            <a:r>
              <a:rPr lang="en-US" sz="2000" dirty="0" smtClean="0">
                <a:solidFill>
                  <a:srgbClr val="F27B76"/>
                </a:solidFill>
                <a:latin typeface="Futura BdCn BT" pitchFamily="34" charset="0"/>
              </a:rPr>
              <a:t>%</a:t>
            </a:r>
            <a:endParaRPr lang="en-US" sz="2000" dirty="0">
              <a:solidFill>
                <a:srgbClr val="F27B76"/>
              </a:solidFill>
              <a:latin typeface="Futura BdCn B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3657600"/>
            <a:ext cx="9144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>
                <a:latin typeface="Futura BdCn BT" pitchFamily="34" charset="0"/>
              </a:rPr>
              <a:t>UTILITIES</a:t>
            </a:r>
          </a:p>
          <a:p>
            <a:pPr algn="ctr"/>
            <a:r>
              <a:rPr lang="en-US" sz="3400" dirty="0" smtClean="0">
                <a:solidFill>
                  <a:srgbClr val="7ED2F6"/>
                </a:solidFill>
                <a:latin typeface="Futura BdCn BT" pitchFamily="34" charset="0"/>
              </a:rPr>
              <a:t>5</a:t>
            </a:r>
            <a:r>
              <a:rPr lang="en-US" sz="2000" dirty="0" smtClean="0">
                <a:solidFill>
                  <a:srgbClr val="7ED2F6"/>
                </a:solidFill>
                <a:latin typeface="Futura BdCn BT" pitchFamily="34" charset="0"/>
              </a:rPr>
              <a:t>%</a:t>
            </a:r>
            <a:endParaRPr lang="en-US" sz="2000" dirty="0">
              <a:solidFill>
                <a:srgbClr val="7ED2F6"/>
              </a:solidFill>
              <a:latin typeface="Futura BdCn B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5370646"/>
            <a:ext cx="27432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50" dirty="0" smtClean="0">
                <a:solidFill>
                  <a:srgbClr val="87C66F"/>
                </a:solidFill>
                <a:latin typeface="Futura BdCn BT" pitchFamily="34" charset="0"/>
              </a:rPr>
              <a:t>TRACK IT</a:t>
            </a:r>
          </a:p>
          <a:p>
            <a:pPr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Tracking your expenses with the M.Y.O.B.U. app is the only way to know where you stand financially.</a:t>
            </a:r>
            <a:endParaRPr lang="en-US" sz="1350" dirty="0">
              <a:latin typeface="DINPro-Regular" pitchFamily="50" charset="0"/>
            </a:endParaRPr>
          </a:p>
        </p:txBody>
      </p:sp>
      <p:pic>
        <p:nvPicPr>
          <p:cNvPr id="4104" name="Picture 8" descr="D:\WorkMelany\0905 myob\ppt svg\04i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5410200"/>
            <a:ext cx="609600" cy="880809"/>
          </a:xfrm>
          <a:prstGeom prst="rect">
            <a:avLst/>
          </a:prstGeom>
          <a:noFill/>
        </p:spPr>
      </p:pic>
      <p:pic>
        <p:nvPicPr>
          <p:cNvPr id="4105" name="Picture 9" descr="D:\WorkMelany\0905 myob\ppt svg\04a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632" y="1828800"/>
            <a:ext cx="1066800" cy="1086464"/>
          </a:xfrm>
          <a:prstGeom prst="rect">
            <a:avLst/>
          </a:prstGeom>
          <a:noFill/>
        </p:spPr>
      </p:pic>
      <p:pic>
        <p:nvPicPr>
          <p:cNvPr id="4106" name="Picture 10" descr="D:\WorkMelany\0905 myob\ppt svg\04b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828800"/>
            <a:ext cx="1066800" cy="1086464"/>
          </a:xfrm>
          <a:prstGeom prst="rect">
            <a:avLst/>
          </a:prstGeom>
          <a:noFill/>
        </p:spPr>
      </p:pic>
      <p:pic>
        <p:nvPicPr>
          <p:cNvPr id="4107" name="Picture 11" descr="D:\WorkMelany\0905 myob\ppt svg\04c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828800"/>
            <a:ext cx="1086464" cy="1086464"/>
          </a:xfrm>
          <a:prstGeom prst="rect">
            <a:avLst/>
          </a:prstGeom>
          <a:noFill/>
        </p:spPr>
      </p:pic>
      <p:pic>
        <p:nvPicPr>
          <p:cNvPr id="4108" name="Picture 12" descr="D:\WorkMelany\0905 myob\ppt svg\04d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429000"/>
            <a:ext cx="1086464" cy="1084006"/>
          </a:xfrm>
          <a:prstGeom prst="rect">
            <a:avLst/>
          </a:prstGeom>
          <a:noFill/>
        </p:spPr>
      </p:pic>
      <p:pic>
        <p:nvPicPr>
          <p:cNvPr id="4109" name="Picture 13" descr="D:\WorkMelany\0905 myob\ppt svg\04e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0" y="3429000"/>
            <a:ext cx="1066800" cy="1084006"/>
          </a:xfrm>
          <a:prstGeom prst="rect">
            <a:avLst/>
          </a:prstGeom>
          <a:noFill/>
        </p:spPr>
      </p:pic>
      <p:pic>
        <p:nvPicPr>
          <p:cNvPr id="4110" name="Picture 14" descr="D:\WorkMelany\0905 myob\ppt svg\04f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43832" y="3429000"/>
            <a:ext cx="1066800" cy="1084006"/>
          </a:xfrm>
          <a:prstGeom prst="rect">
            <a:avLst/>
          </a:prstGeom>
          <a:noFill/>
        </p:spPr>
      </p:pic>
      <p:pic>
        <p:nvPicPr>
          <p:cNvPr id="4111" name="Picture 15" descr="D:\WorkMelany\0905 myob\ppt svg\04g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632" y="5019368"/>
            <a:ext cx="1066800" cy="108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18292"/>
            <a:ext cx="19812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dirty="0" smtClean="0">
                <a:solidFill>
                  <a:srgbClr val="005494"/>
                </a:solidFill>
                <a:latin typeface="Intro " pitchFamily="50" charset="0"/>
              </a:rPr>
              <a:t>debt</a:t>
            </a:r>
            <a:endParaRPr lang="en-US" sz="3750" baseline="30000" dirty="0">
              <a:solidFill>
                <a:srgbClr val="005494"/>
              </a:solidFill>
              <a:latin typeface="Intro 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675" y="2277070"/>
            <a:ext cx="3733800" cy="923330"/>
          </a:xfrm>
          <a:prstGeom prst="rect">
            <a:avLst/>
          </a:prstGeom>
          <a:noFill/>
        </p:spPr>
        <p:txBody>
          <a:bodyPr wrap="square" lIns="91440" rIns="91440" numCol="2" spcCol="457200" rtlCol="0">
            <a:spAutoFit/>
          </a:bodyPr>
          <a:lstStyle/>
          <a:p>
            <a:pPr indent="137160">
              <a:buClr>
                <a:srgbClr val="FFC000"/>
              </a:buClr>
              <a:buSzPct val="135000"/>
              <a:buFont typeface="Wingdings" pitchFamily="2" charset="2"/>
              <a:buChar char="§"/>
              <a:tabLst>
                <a:tab pos="137160" algn="l"/>
              </a:tabLst>
            </a:pPr>
            <a:r>
              <a:rPr lang="en-US" sz="1350" dirty="0" smtClean="0">
                <a:latin typeface="DINPro-Regular" pitchFamily="50" charset="0"/>
              </a:rPr>
              <a:t>Travel</a:t>
            </a:r>
          </a:p>
          <a:p>
            <a:pPr indent="137160">
              <a:buClr>
                <a:srgbClr val="FFC000"/>
              </a:buClr>
              <a:buSzPct val="135000"/>
              <a:buFont typeface="Wingdings" pitchFamily="2" charset="2"/>
              <a:buChar char="§"/>
              <a:tabLst>
                <a:tab pos="137160" algn="l"/>
              </a:tabLst>
            </a:pPr>
            <a:endParaRPr lang="en-US" sz="1350" dirty="0" smtClean="0">
              <a:latin typeface="DINPro-Regular" pitchFamily="50" charset="0"/>
            </a:endParaRPr>
          </a:p>
          <a:p>
            <a:pPr indent="137160">
              <a:buClr>
                <a:srgbClr val="FFC000"/>
              </a:buClr>
              <a:buSzPct val="135000"/>
              <a:buFont typeface="Wingdings" pitchFamily="2" charset="2"/>
              <a:buChar char="§"/>
              <a:tabLst>
                <a:tab pos="137160" algn="l"/>
              </a:tabLst>
            </a:pPr>
            <a:r>
              <a:rPr lang="en-US" sz="1350" dirty="0" smtClean="0">
                <a:latin typeface="DINPro-Regular" pitchFamily="50" charset="0"/>
              </a:rPr>
              <a:t>Choose where	you work</a:t>
            </a:r>
          </a:p>
          <a:p>
            <a:pPr indent="137160">
              <a:buClr>
                <a:srgbClr val="FFC000"/>
              </a:buClr>
              <a:buSzPct val="135000"/>
              <a:buFont typeface="Wingdings" pitchFamily="2" charset="2"/>
              <a:buChar char="§"/>
              <a:tabLst>
                <a:tab pos="137160" algn="l"/>
              </a:tabLst>
            </a:pPr>
            <a:r>
              <a:rPr lang="en-US" sz="1350" dirty="0" smtClean="0">
                <a:latin typeface="DINPro-Regular" pitchFamily="50" charset="0"/>
              </a:rPr>
              <a:t>Enjoy your life</a:t>
            </a:r>
          </a:p>
          <a:p>
            <a:pPr indent="137160">
              <a:buClr>
                <a:srgbClr val="FFC000"/>
              </a:buClr>
              <a:buSzPct val="135000"/>
              <a:buFont typeface="Wingdings" pitchFamily="2" charset="2"/>
              <a:buChar char="§"/>
              <a:tabLst>
                <a:tab pos="137160" algn="l"/>
              </a:tabLst>
            </a:pPr>
            <a:endParaRPr lang="en-US" sz="1350" dirty="0" smtClean="0">
              <a:latin typeface="DINPro-Regular" pitchFamily="50" charset="0"/>
            </a:endParaRPr>
          </a:p>
          <a:p>
            <a:pPr indent="137160">
              <a:buClr>
                <a:srgbClr val="FFC000"/>
              </a:buClr>
              <a:buSzPct val="135000"/>
              <a:buFont typeface="Wingdings" pitchFamily="2" charset="2"/>
              <a:buChar char="§"/>
              <a:tabLst>
                <a:tab pos="137160" algn="l"/>
              </a:tabLst>
            </a:pPr>
            <a:r>
              <a:rPr lang="en-US" sz="1350" dirty="0" smtClean="0">
                <a:latin typeface="DINPro-Regular" pitchFamily="50" charset="0"/>
              </a:rPr>
              <a:t>Choose where 	you live</a:t>
            </a:r>
            <a:endParaRPr lang="en-US" sz="1350" dirty="0">
              <a:latin typeface="DINPro-Regular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675" y="4191000"/>
            <a:ext cx="5800725" cy="338554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1550" dirty="0" smtClean="0">
                <a:solidFill>
                  <a:srgbClr val="8552A0"/>
                </a:solidFill>
                <a:latin typeface="Futura BdCn BT" pitchFamily="34" charset="0"/>
              </a:rPr>
              <a:t>AVERAGE KELLOGG GRADUATE’S STUDENT LOANS</a:t>
            </a:r>
            <a:endParaRPr lang="en-US" sz="1550" dirty="0">
              <a:solidFill>
                <a:srgbClr val="8552A0"/>
              </a:solidFill>
              <a:latin typeface="Futura BdCn B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4953000"/>
            <a:ext cx="1600200" cy="669414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2400" dirty="0" smtClean="0">
                <a:latin typeface="Futura BdCn BT" pitchFamily="34" charset="0"/>
              </a:rPr>
              <a:t>$69,000</a:t>
            </a:r>
            <a:endParaRPr lang="en-US" sz="2000" dirty="0" smtClean="0">
              <a:latin typeface="Futura LtCn BT" pitchFamily="34" charset="0"/>
            </a:endParaRPr>
          </a:p>
          <a:p>
            <a:r>
              <a:rPr lang="en-US" sz="1350" dirty="0" smtClean="0">
                <a:latin typeface="DINPro-Regular" pitchFamily="50" charset="0"/>
              </a:rPr>
              <a:t>7otal Interest Paid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675" y="1447800"/>
            <a:ext cx="5800725" cy="338554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1550" dirty="0" smtClean="0">
                <a:solidFill>
                  <a:srgbClr val="87C66F"/>
                </a:solidFill>
                <a:latin typeface="Futura BdCn BT" pitchFamily="34" charset="0"/>
              </a:rPr>
              <a:t>M.Y.O.B.U. IS ABOUT GIVING YOU FREEDOM, CHOICE &amp; OPTIONS.</a:t>
            </a:r>
            <a:endParaRPr lang="en-US" sz="1550" dirty="0">
              <a:solidFill>
                <a:srgbClr val="87C66F"/>
              </a:solidFill>
              <a:latin typeface="Futura BdCn B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675" y="1905000"/>
            <a:ext cx="4886325" cy="307777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1350" dirty="0" smtClean="0">
                <a:latin typeface="DINPro-Regular" pitchFamily="50" charset="0"/>
              </a:rPr>
              <a:t>Eliminate debt immediately so you can</a:t>
            </a:r>
            <a:endParaRPr lang="en-US" sz="1350" dirty="0">
              <a:latin typeface="DINPro-Regular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9875" y="4645223"/>
            <a:ext cx="4886325" cy="307777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1350" dirty="0" smtClean="0">
                <a:latin typeface="DINPro-Regular" pitchFamily="50" charset="0"/>
              </a:rPr>
              <a:t>First payment due 6 months after graduation</a:t>
            </a:r>
            <a:endParaRPr lang="en-US" sz="1350" dirty="0">
              <a:latin typeface="DINPro-Regular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9875" y="5715000"/>
            <a:ext cx="1762125" cy="669414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2400" dirty="0" smtClean="0">
                <a:latin typeface="Futura BdCn BT" pitchFamily="34" charset="0"/>
              </a:rPr>
              <a:t>40%</a:t>
            </a:r>
          </a:p>
          <a:p>
            <a:r>
              <a:rPr lang="en-US" sz="1350" dirty="0" smtClean="0">
                <a:latin typeface="DINPro-Regular" pitchFamily="50" charset="0"/>
              </a:rPr>
              <a:t>of Amount Borrowed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5715000"/>
            <a:ext cx="1981200" cy="669414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2400" dirty="0" smtClean="0">
                <a:latin typeface="Futura BdCn BT" pitchFamily="34" charset="0"/>
              </a:rPr>
              <a:t>$244,000</a:t>
            </a:r>
            <a:r>
              <a:rPr lang="en-US" sz="2000" dirty="0" smtClean="0">
                <a:latin typeface="Futura LtCn BT" pitchFamily="34" charset="0"/>
              </a:rPr>
              <a:t>.</a:t>
            </a:r>
          </a:p>
          <a:p>
            <a:r>
              <a:rPr lang="en-US" sz="1350" dirty="0" smtClean="0">
                <a:latin typeface="DINPro-Regular" pitchFamily="50" charset="0"/>
              </a:rPr>
              <a:t>Total Payments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09875" y="4953000"/>
            <a:ext cx="1762125" cy="669414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2400" dirty="0" smtClean="0">
                <a:latin typeface="Futura BdCn BT" pitchFamily="34" charset="0"/>
              </a:rPr>
              <a:t>$175,000</a:t>
            </a:r>
          </a:p>
          <a:p>
            <a:r>
              <a:rPr lang="en-US" sz="1350" dirty="0" smtClean="0">
                <a:latin typeface="DINPro-Regular" pitchFamily="50" charset="0"/>
              </a:rPr>
              <a:t>Total Borrowed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4953000"/>
            <a:ext cx="1981200" cy="669414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2400" dirty="0" smtClean="0">
                <a:latin typeface="Futura BdCn BT" pitchFamily="34" charset="0"/>
              </a:rPr>
              <a:t>$2,030 </a:t>
            </a:r>
            <a:r>
              <a:rPr lang="en-US" sz="2000" dirty="0" smtClean="0">
                <a:latin typeface="Futura LtCn BT" pitchFamily="34" charset="0"/>
              </a:rPr>
              <a:t>/mo.</a:t>
            </a:r>
          </a:p>
          <a:p>
            <a:r>
              <a:rPr lang="en-US" sz="1350" dirty="0" smtClean="0">
                <a:latin typeface="DINPro-Regular" pitchFamily="50" charset="0"/>
              </a:rPr>
              <a:t>7% Interest at 10 Years</a:t>
            </a:r>
          </a:p>
        </p:txBody>
      </p:sp>
      <p:pic>
        <p:nvPicPr>
          <p:cNvPr id="5122" name="Picture 2" descr="D:\WorkMelany\0905 myob\ppt svg\05e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648200"/>
            <a:ext cx="1123824" cy="1225550"/>
          </a:xfrm>
          <a:prstGeom prst="rect">
            <a:avLst/>
          </a:prstGeom>
          <a:noFill/>
        </p:spPr>
      </p:pic>
      <p:pic>
        <p:nvPicPr>
          <p:cNvPr id="5123" name="Picture 3" descr="D:\WorkMelany\0905 myob\ppt svg\05a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752600"/>
            <a:ext cx="1728751" cy="1924050"/>
          </a:xfrm>
          <a:prstGeom prst="rect">
            <a:avLst/>
          </a:prstGeom>
          <a:noFill/>
        </p:spPr>
      </p:pic>
      <p:pic>
        <p:nvPicPr>
          <p:cNvPr id="5124" name="Picture 4" descr="D:\WorkMelany\0905 myob\ppt svg\05b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9525" y="1676400"/>
            <a:ext cx="914400" cy="609600"/>
          </a:xfrm>
          <a:prstGeom prst="rect">
            <a:avLst/>
          </a:prstGeom>
          <a:noFill/>
        </p:spPr>
      </p:pic>
      <p:pic>
        <p:nvPicPr>
          <p:cNvPr id="5125" name="Picture 5" descr="D:\WorkMelany\0905 myob\ppt svg\05c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990600"/>
            <a:ext cx="857064" cy="699784"/>
          </a:xfrm>
          <a:prstGeom prst="rect">
            <a:avLst/>
          </a:prstGeom>
          <a:noFill/>
        </p:spPr>
      </p:pic>
      <p:pic>
        <p:nvPicPr>
          <p:cNvPr id="5126" name="Picture 6" descr="D:\WorkMelany\0905 myob\ppt svg\05d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1905000"/>
            <a:ext cx="914400" cy="676656"/>
          </a:xfrm>
          <a:prstGeom prst="rect">
            <a:avLst/>
          </a:prstGeom>
          <a:noFill/>
        </p:spPr>
      </p:pic>
      <p:pic>
        <p:nvPicPr>
          <p:cNvPr id="5127" name="Picture 7" descr="D:\WorkMelany\0905 myob\ppt svg\05f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5257800"/>
            <a:ext cx="1139091" cy="681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18292"/>
            <a:ext cx="19812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dirty="0" smtClean="0">
                <a:solidFill>
                  <a:srgbClr val="005494"/>
                </a:solidFill>
                <a:latin typeface="Intro " pitchFamily="50" charset="0"/>
              </a:rPr>
              <a:t>debt</a:t>
            </a:r>
            <a:endParaRPr lang="en-US" sz="3750" baseline="30000" dirty="0">
              <a:solidFill>
                <a:srgbClr val="005494"/>
              </a:solidFill>
              <a:latin typeface="Intro 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675" y="1447800"/>
            <a:ext cx="5800725" cy="338554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1550" dirty="0" smtClean="0">
                <a:solidFill>
                  <a:srgbClr val="87C66F"/>
                </a:solidFill>
                <a:latin typeface="Futura BdCn BT" pitchFamily="34" charset="0"/>
              </a:rPr>
              <a:t>WHAT YOU COULD HAVE DONE WITH $69,000</a:t>
            </a:r>
            <a:endParaRPr lang="en-US" sz="1550" dirty="0">
              <a:solidFill>
                <a:srgbClr val="87C66F"/>
              </a:solidFill>
              <a:latin typeface="Futura BdCn B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3999637"/>
            <a:ext cx="1066800" cy="918713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2400" dirty="0" smtClean="0">
                <a:latin typeface="Futura BdCn BT" pitchFamily="34" charset="0"/>
              </a:rPr>
              <a:t>7</a:t>
            </a:r>
          </a:p>
          <a:p>
            <a:pPr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Five Star Trips</a:t>
            </a:r>
            <a:endParaRPr lang="en-US" sz="1350" dirty="0">
              <a:latin typeface="DINPro-Regular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4064169"/>
            <a:ext cx="1295400" cy="530786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BMW 5 Series</a:t>
            </a:r>
          </a:p>
          <a:p>
            <a:pPr algn="r"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(in cash)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4140369"/>
            <a:ext cx="1219200" cy="530786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Furnish your Home</a:t>
            </a:r>
            <a:endParaRPr lang="en-US" sz="1350" dirty="0">
              <a:latin typeface="DINPro-Regular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5257800"/>
            <a:ext cx="1828800" cy="918713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2400" dirty="0" smtClean="0">
                <a:latin typeface="Futura BdCn BT" pitchFamily="34" charset="0"/>
              </a:rPr>
              <a:t>35</a:t>
            </a:r>
          </a:p>
          <a:p>
            <a:pPr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Full Sets of Callaway Golf Clubs</a:t>
            </a:r>
            <a:endParaRPr lang="en-US" sz="1350" dirty="0">
              <a:latin typeface="DINPro-Regular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2551837"/>
            <a:ext cx="1295400" cy="918713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2400" dirty="0" smtClean="0">
                <a:latin typeface="Futura BdCn BT" pitchFamily="34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Presidential Rolex Watches</a:t>
            </a:r>
            <a:endParaRPr lang="en-US" sz="1350" dirty="0">
              <a:latin typeface="DINPro-Regular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5257800"/>
            <a:ext cx="1905000" cy="918713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2400" dirty="0" smtClean="0">
                <a:latin typeface="Futura BdCn BT" pitchFamily="34" charset="0"/>
              </a:rPr>
              <a:t>230</a:t>
            </a:r>
          </a:p>
          <a:p>
            <a:pPr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Bottles of Ace of Spades Champagne</a:t>
            </a:r>
            <a:endParaRPr lang="en-US" sz="1350" dirty="0">
              <a:latin typeface="DINPro-Regular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2551837"/>
            <a:ext cx="1828800" cy="918713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2400" dirty="0" smtClean="0">
                <a:latin typeface="Futura BdCn BT" pitchFamily="34" charset="0"/>
              </a:rPr>
              <a:t>69</a:t>
            </a:r>
          </a:p>
          <a:p>
            <a:pPr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Pairs of</a:t>
            </a:r>
          </a:p>
          <a:p>
            <a:pPr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Christian </a:t>
            </a:r>
            <a:r>
              <a:rPr lang="en-US" sz="1350" dirty="0" err="1" smtClean="0">
                <a:latin typeface="DINPro-Regular" pitchFamily="50" charset="0"/>
              </a:rPr>
              <a:t>Louboutin’s</a:t>
            </a:r>
            <a:endParaRPr lang="en-US" sz="1350" dirty="0">
              <a:latin typeface="DINPro-Regular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2514600"/>
            <a:ext cx="1219200" cy="918713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2400" dirty="0" smtClean="0">
                <a:latin typeface="Futura BdCn BT" pitchFamily="34" charset="0"/>
              </a:rPr>
              <a:t>46</a:t>
            </a:r>
          </a:p>
          <a:p>
            <a:pPr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Louis </a:t>
            </a:r>
            <a:r>
              <a:rPr lang="en-US" sz="1350" dirty="0" err="1" smtClean="0">
                <a:latin typeface="DINPro-Regular" pitchFamily="50" charset="0"/>
              </a:rPr>
              <a:t>Vuitton</a:t>
            </a:r>
            <a:r>
              <a:rPr lang="en-US" sz="1350" dirty="0" smtClean="0">
                <a:latin typeface="DINPro-Regular" pitchFamily="50" charset="0"/>
              </a:rPr>
              <a:t> Handbags</a:t>
            </a:r>
            <a:endParaRPr lang="en-US" sz="1350" dirty="0">
              <a:latin typeface="DINPro-Regular" pitchFamily="50" charset="0"/>
            </a:endParaRPr>
          </a:p>
        </p:txBody>
      </p:sp>
      <p:pic>
        <p:nvPicPr>
          <p:cNvPr id="6146" name="Picture 2" descr="D:\WorkMelany\0905 myob\ppt svg\06h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301943"/>
            <a:ext cx="685800" cy="870257"/>
          </a:xfrm>
          <a:prstGeom prst="rect">
            <a:avLst/>
          </a:prstGeom>
          <a:noFill/>
        </p:spPr>
      </p:pic>
      <p:pic>
        <p:nvPicPr>
          <p:cNvPr id="6147" name="Picture 3" descr="D:\WorkMelany\0905 myob\ppt svg\06i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4718" y="5105400"/>
            <a:ext cx="971281" cy="1143000"/>
          </a:xfrm>
          <a:prstGeom prst="rect">
            <a:avLst/>
          </a:prstGeom>
          <a:noFill/>
        </p:spPr>
      </p:pic>
      <p:pic>
        <p:nvPicPr>
          <p:cNvPr id="6148" name="Picture 4" descr="D:\WorkMelany\0905 myob\ppt svg\06a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705" y="2286000"/>
            <a:ext cx="1149495" cy="1012825"/>
          </a:xfrm>
          <a:prstGeom prst="rect">
            <a:avLst/>
          </a:prstGeom>
          <a:noFill/>
        </p:spPr>
      </p:pic>
      <p:pic>
        <p:nvPicPr>
          <p:cNvPr id="6149" name="Picture 5" descr="D:\WorkMelany\0905 myob\ppt svg\06b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1" y="2549410"/>
            <a:ext cx="1066800" cy="851015"/>
          </a:xfrm>
          <a:prstGeom prst="rect">
            <a:avLst/>
          </a:prstGeom>
          <a:noFill/>
        </p:spPr>
      </p:pic>
      <p:pic>
        <p:nvPicPr>
          <p:cNvPr id="6150" name="Picture 6" descr="D:\WorkMelany\0905 myob\ppt svg\06d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2280384"/>
            <a:ext cx="676275" cy="1110515"/>
          </a:xfrm>
          <a:prstGeom prst="rect">
            <a:avLst/>
          </a:prstGeom>
          <a:noFill/>
        </p:spPr>
      </p:pic>
      <p:pic>
        <p:nvPicPr>
          <p:cNvPr id="6151" name="Picture 7" descr="D:\WorkMelany\0905 myob\ppt svg\06e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970" y="3791767"/>
            <a:ext cx="1357230" cy="856434"/>
          </a:xfrm>
          <a:prstGeom prst="rect">
            <a:avLst/>
          </a:prstGeom>
          <a:noFill/>
        </p:spPr>
      </p:pic>
      <p:pic>
        <p:nvPicPr>
          <p:cNvPr id="6152" name="Picture 8" descr="D:\WorkMelany\0905 myob\ppt svg\06f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3886200"/>
            <a:ext cx="1182178" cy="990600"/>
          </a:xfrm>
          <a:prstGeom prst="rect">
            <a:avLst/>
          </a:prstGeom>
          <a:noFill/>
        </p:spPr>
      </p:pic>
      <p:pic>
        <p:nvPicPr>
          <p:cNvPr id="6153" name="Picture 9" descr="D:\WorkMelany\0905 myob\ppt svg\06g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4191000"/>
            <a:ext cx="1600200" cy="62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WorkMelany\0905 myob\ppt svg\07d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876800"/>
            <a:ext cx="2514600" cy="1080774"/>
          </a:xfrm>
          <a:prstGeom prst="rect">
            <a:avLst/>
          </a:prstGeom>
          <a:noFill/>
        </p:spPr>
      </p:pic>
      <p:pic>
        <p:nvPicPr>
          <p:cNvPr id="7171" name="Picture 3" descr="D:\WorkMelany\0905 myob\ppt svg\07e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5125308"/>
            <a:ext cx="3733800" cy="9706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618292"/>
            <a:ext cx="37338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dirty="0" smtClean="0">
                <a:solidFill>
                  <a:srgbClr val="005494"/>
                </a:solidFill>
                <a:latin typeface="Intro " pitchFamily="50" charset="0"/>
              </a:rPr>
              <a:t>Debt: WHAT IF</a:t>
            </a:r>
            <a:endParaRPr lang="en-US" sz="3750" baseline="30000" dirty="0">
              <a:solidFill>
                <a:srgbClr val="005494"/>
              </a:solidFill>
              <a:latin typeface="Intro 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309646"/>
            <a:ext cx="6172200" cy="338554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algn="ctr" defTabSz="1188720">
              <a:tabLst>
                <a:tab pos="1188720" algn="l"/>
              </a:tabLst>
            </a:pPr>
            <a:r>
              <a:rPr lang="en-US" sz="1600" dirty="0" smtClean="0">
                <a:latin typeface="Futura BdCn BT" pitchFamily="34" charset="0"/>
              </a:rPr>
              <a:t>$51,000	$90,000	$280,000	$870,000	$2,700,000</a:t>
            </a:r>
            <a:endParaRPr lang="en-US" sz="1600" dirty="0">
              <a:latin typeface="Futura BdCn B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5725" y="1676400"/>
            <a:ext cx="1209675" cy="669414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2400" dirty="0" smtClean="0">
                <a:latin typeface="Futura BdCn BT" pitchFamily="34" charset="0"/>
              </a:rPr>
              <a:t>5 YEARS</a:t>
            </a:r>
            <a:endParaRPr lang="en-US" sz="2000" dirty="0" smtClean="0">
              <a:latin typeface="Futura LtCn BT" pitchFamily="34" charset="0"/>
            </a:endParaRPr>
          </a:p>
          <a:p>
            <a:r>
              <a:rPr lang="en-US" sz="1350" dirty="0" smtClean="0">
                <a:latin typeface="DINPro-Regular" pitchFamily="50" charset="0"/>
              </a:rPr>
              <a:t>of your life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95875" y="1676400"/>
            <a:ext cx="1762125" cy="669414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2400" dirty="0" smtClean="0">
                <a:latin typeface="Futura BdCn BT" pitchFamily="34" charset="0"/>
              </a:rPr>
              <a:t>$36,000</a:t>
            </a:r>
          </a:p>
          <a:p>
            <a:r>
              <a:rPr lang="en-US" sz="1350" dirty="0" smtClean="0">
                <a:latin typeface="DINPro-Regular" pitchFamily="50" charset="0"/>
              </a:rPr>
              <a:t>In interest payments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675" y="2743200"/>
            <a:ext cx="5800725" cy="597599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>
              <a:spcBef>
                <a:spcPts val="350"/>
              </a:spcBef>
            </a:pPr>
            <a:r>
              <a:rPr lang="en-US" sz="1550" dirty="0" smtClean="0">
                <a:solidFill>
                  <a:srgbClr val="87C66F"/>
                </a:solidFill>
                <a:latin typeface="Futura BdCn BT" pitchFamily="34" charset="0"/>
              </a:rPr>
              <a:t>IF YOU INVESTED THAT $36,000 IT WOULD BE:</a:t>
            </a:r>
          </a:p>
          <a:p>
            <a:pPr>
              <a:spcBef>
                <a:spcPts val="350"/>
              </a:spcBef>
            </a:pPr>
            <a:r>
              <a:rPr lang="en-US" sz="1350" dirty="0" smtClean="0">
                <a:latin typeface="DINPro-Regular" pitchFamily="50" charset="0"/>
              </a:rPr>
              <a:t>(At $600 per month for the 5 years after paying off your student loans)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7675" y="1524000"/>
            <a:ext cx="3667125" cy="759310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Let’s imagine you follow the M.Y.O.B.U. suggestions and pay off your student loans in 5 years instead of 10. You’d save:</a:t>
            </a:r>
            <a:endParaRPr lang="en-US" sz="1350" dirty="0">
              <a:latin typeface="DINPro-Regular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675" y="3890918"/>
            <a:ext cx="923925" cy="300082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1350" dirty="0" smtClean="0">
                <a:latin typeface="DINPro-Regular" pitchFamily="50" charset="0"/>
              </a:rPr>
              <a:t>Earnings</a:t>
            </a:r>
            <a:endParaRPr lang="en-US" sz="1350" dirty="0">
              <a:latin typeface="DINPro-Regular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675" y="4309646"/>
            <a:ext cx="923925" cy="300082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1350" dirty="0" smtClean="0">
                <a:latin typeface="DINPro-Regular" pitchFamily="50" charset="0"/>
              </a:rPr>
              <a:t>Value</a:t>
            </a:r>
            <a:endParaRPr lang="en-US" sz="1350" dirty="0">
              <a:latin typeface="DINPro-Regular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1" y="4953000"/>
            <a:ext cx="2438399" cy="611962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smtClean="0">
                <a:latin typeface="DINPro-Regular" pitchFamily="50" charset="0"/>
              </a:rPr>
              <a:t>How many years earlier 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DINPro-Regular" pitchFamily="50" charset="0"/>
              </a:rPr>
              <a:t>could you have retired?</a:t>
            </a:r>
            <a:endParaRPr lang="en-US" sz="1600" dirty="0">
              <a:latin typeface="DINPro-Regular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5257800"/>
            <a:ext cx="3429000" cy="759310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Imagine, if you continue over paying for all the major life purchases, wedding, car,  house, furniture etc.</a:t>
            </a:r>
            <a:endParaRPr lang="en-US" sz="1350" dirty="0">
              <a:latin typeface="DINPro-Regular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9200" y="3852446"/>
            <a:ext cx="6172200" cy="338554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algn="ctr" defTabSz="1188720">
              <a:tabLst>
                <a:tab pos="1188720" algn="l"/>
              </a:tabLst>
            </a:pPr>
            <a:r>
              <a:rPr lang="en-US" sz="1600" dirty="0" smtClean="0">
                <a:latin typeface="Futura BdCn BT" pitchFamily="34" charset="0"/>
              </a:rPr>
              <a:t>$15,000	$54,000	$</a:t>
            </a:r>
            <a:r>
              <a:rPr lang="en-US" sz="1600" dirty="0" smtClean="0">
                <a:latin typeface="Futura BdCn BT" pitchFamily="34" charset="0"/>
              </a:rPr>
              <a:t>244,000</a:t>
            </a:r>
            <a:r>
              <a:rPr lang="en-US" sz="1600" dirty="0" smtClean="0">
                <a:latin typeface="Futura BdCn BT" pitchFamily="34" charset="0"/>
              </a:rPr>
              <a:t>	$834,000	$</a:t>
            </a:r>
            <a:r>
              <a:rPr lang="en-US" sz="1600" dirty="0" smtClean="0">
                <a:latin typeface="Futura BdCn BT" pitchFamily="34" charset="0"/>
              </a:rPr>
              <a:t>2,664,000</a:t>
            </a:r>
            <a:endParaRPr lang="en-US" sz="1600" dirty="0">
              <a:latin typeface="Futura BdCn BT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48100" y="3505200"/>
            <a:ext cx="914400" cy="304800"/>
          </a:xfrm>
          <a:prstGeom prst="rect">
            <a:avLst/>
          </a:prstGeom>
          <a:solidFill>
            <a:srgbClr val="87C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66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48400" y="3505200"/>
            <a:ext cx="914400" cy="304800"/>
          </a:xfrm>
          <a:prstGeom prst="rect">
            <a:avLst/>
          </a:prstGeom>
          <a:solidFill>
            <a:srgbClr val="87C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66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47800" y="3505200"/>
            <a:ext cx="914400" cy="304800"/>
          </a:xfrm>
          <a:prstGeom prst="rect">
            <a:avLst/>
          </a:prstGeom>
          <a:solidFill>
            <a:srgbClr val="87C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66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47950" y="3505200"/>
            <a:ext cx="914400" cy="304800"/>
          </a:xfrm>
          <a:prstGeom prst="rect">
            <a:avLst/>
          </a:prstGeom>
          <a:solidFill>
            <a:srgbClr val="87C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66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8250" y="3505200"/>
            <a:ext cx="914400" cy="304800"/>
          </a:xfrm>
          <a:prstGeom prst="rect">
            <a:avLst/>
          </a:prstGeom>
          <a:solidFill>
            <a:srgbClr val="87C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66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3509918"/>
            <a:ext cx="6172200" cy="300082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algn="ctr" defTabSz="1188720">
              <a:tabLst>
                <a:tab pos="1188720" algn="l"/>
              </a:tabLst>
            </a:pPr>
            <a:r>
              <a:rPr lang="en-US" sz="1350" dirty="0" smtClean="0">
                <a:latin typeface="DINPro-Regular" pitchFamily="50" charset="0"/>
              </a:rPr>
              <a:t>5 YEARS	10 YEARS	20 YEARS	30 YEARS	40 YEARS</a:t>
            </a:r>
          </a:p>
        </p:txBody>
      </p:sp>
      <p:pic>
        <p:nvPicPr>
          <p:cNvPr id="7172" name="Picture 4" descr="D:\WorkMelany\0905 myob\ppt svg\07a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676400"/>
            <a:ext cx="684696" cy="609600"/>
          </a:xfrm>
          <a:prstGeom prst="rect">
            <a:avLst/>
          </a:prstGeom>
          <a:noFill/>
        </p:spPr>
      </p:pic>
      <p:pic>
        <p:nvPicPr>
          <p:cNvPr id="7173" name="Picture 5" descr="D:\WorkMelany\0905 myob\ppt svg\07b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676400"/>
            <a:ext cx="626883" cy="685800"/>
          </a:xfrm>
          <a:prstGeom prst="rect">
            <a:avLst/>
          </a:prstGeom>
          <a:noFill/>
        </p:spPr>
      </p:pic>
      <p:pic>
        <p:nvPicPr>
          <p:cNvPr id="7174" name="Picture 6" descr="D:\WorkMelany\0905 myob\ppt svg\07c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4952999"/>
            <a:ext cx="1580584" cy="1371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18292"/>
            <a:ext cx="45720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dirty="0" smtClean="0">
                <a:solidFill>
                  <a:srgbClr val="005494"/>
                </a:solidFill>
                <a:latin typeface="Intro " pitchFamily="50" charset="0"/>
              </a:rPr>
              <a:t>What you Drive</a:t>
            </a:r>
            <a:endParaRPr lang="en-US" sz="3750" baseline="30000" dirty="0">
              <a:solidFill>
                <a:srgbClr val="005494"/>
              </a:solidFill>
              <a:latin typeface="Intro 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4081046"/>
            <a:ext cx="2600325" cy="338554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1550" dirty="0" smtClean="0">
                <a:solidFill>
                  <a:srgbClr val="87C66F"/>
                </a:solidFill>
                <a:latin typeface="Futura BdCn BT" pitchFamily="34" charset="0"/>
              </a:rPr>
              <a:t>LIFE TIME CAR COSTS</a:t>
            </a:r>
            <a:endParaRPr lang="en-US" sz="1550" dirty="0">
              <a:solidFill>
                <a:srgbClr val="87C66F"/>
              </a:solidFill>
              <a:latin typeface="Futura BdCn B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674" y="2743200"/>
            <a:ext cx="4810126" cy="507831"/>
          </a:xfrm>
          <a:prstGeom prst="rect">
            <a:avLst/>
          </a:prstGeom>
          <a:noFill/>
        </p:spPr>
        <p:txBody>
          <a:bodyPr wrap="square" lIns="91440" rIns="91440" numCol="3" spcCol="274320" rtlCol="0">
            <a:spAutoFit/>
          </a:bodyPr>
          <a:lstStyle/>
          <a:p>
            <a:pPr indent="13716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35000"/>
              <a:buFont typeface="Wingdings" pitchFamily="2" charset="2"/>
              <a:buChar char="§"/>
              <a:tabLst>
                <a:tab pos="137160" algn="l"/>
              </a:tabLst>
            </a:pPr>
            <a:r>
              <a:rPr lang="en-US" sz="1350" dirty="0" smtClean="0">
                <a:latin typeface="DINPro-Regular" pitchFamily="50" charset="0"/>
              </a:rPr>
              <a:t>Maintenance</a:t>
            </a:r>
          </a:p>
          <a:p>
            <a:pPr indent="13716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35000"/>
              <a:buFont typeface="Wingdings" pitchFamily="2" charset="2"/>
              <a:buChar char="§"/>
              <a:tabLst>
                <a:tab pos="137160" algn="l"/>
              </a:tabLst>
            </a:pPr>
            <a:r>
              <a:rPr lang="en-US" sz="1350" dirty="0" smtClean="0">
                <a:latin typeface="DINPro-Regular" pitchFamily="50" charset="0"/>
              </a:rPr>
              <a:t>Gas</a:t>
            </a:r>
          </a:p>
          <a:p>
            <a:pPr indent="13716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35000"/>
              <a:buFont typeface="Wingdings" pitchFamily="2" charset="2"/>
              <a:buChar char="§"/>
              <a:tabLst>
                <a:tab pos="137160" algn="l"/>
              </a:tabLst>
            </a:pPr>
            <a:r>
              <a:rPr lang="en-US" sz="1350" dirty="0" smtClean="0">
                <a:latin typeface="DINPro-Regular" pitchFamily="50" charset="0"/>
              </a:rPr>
              <a:t>Parking  &amp; 	Storage Fees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674" y="2158425"/>
            <a:ext cx="4810126" cy="584775"/>
          </a:xfrm>
          <a:prstGeom prst="rect">
            <a:avLst/>
          </a:prstGeom>
          <a:noFill/>
        </p:spPr>
        <p:txBody>
          <a:bodyPr wrap="square" lIns="91440" rIns="91440" numCol="3" spcCol="274320" rtlCol="0">
            <a:spAutoFit/>
          </a:bodyPr>
          <a:lstStyle/>
          <a:p>
            <a:pPr indent="13716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35000"/>
              <a:buFont typeface="Wingdings" pitchFamily="2" charset="2"/>
              <a:buChar char="§"/>
              <a:tabLst>
                <a:tab pos="137160" algn="l"/>
              </a:tabLst>
            </a:pPr>
            <a:r>
              <a:rPr lang="en-US" sz="1350" dirty="0" smtClean="0">
                <a:latin typeface="DINPro-Regular" pitchFamily="50" charset="0"/>
              </a:rPr>
              <a:t>Car payment                           	(not rec.)</a:t>
            </a:r>
          </a:p>
          <a:p>
            <a:pPr indent="13716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35000"/>
              <a:buFont typeface="Wingdings" pitchFamily="2" charset="2"/>
              <a:buChar char="§"/>
              <a:tabLst>
                <a:tab pos="137160" algn="l"/>
              </a:tabLst>
            </a:pPr>
            <a:r>
              <a:rPr lang="en-US" sz="1350" dirty="0" smtClean="0">
                <a:latin typeface="DINPro-Regular" pitchFamily="50" charset="0"/>
              </a:rPr>
              <a:t>Auto Insurance</a:t>
            </a:r>
          </a:p>
          <a:p>
            <a:pPr indent="13716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35000"/>
              <a:buFont typeface="Wingdings" pitchFamily="2" charset="2"/>
              <a:buChar char="§"/>
              <a:tabLst>
                <a:tab pos="137160" algn="l"/>
              </a:tabLst>
            </a:pPr>
            <a:r>
              <a:rPr lang="en-US" sz="1350" dirty="0" smtClean="0">
                <a:latin typeface="DINPro-Regular" pitchFamily="50" charset="0"/>
              </a:rPr>
              <a:t>Tolls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675" y="1447800"/>
            <a:ext cx="2600325" cy="584775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1550" dirty="0" smtClean="0">
                <a:solidFill>
                  <a:srgbClr val="87C66F"/>
                </a:solidFill>
                <a:latin typeface="Futura BdCn BT" pitchFamily="34" charset="0"/>
              </a:rPr>
              <a:t>TRANSPORTATION 10%</a:t>
            </a:r>
          </a:p>
          <a:p>
            <a:r>
              <a:rPr lang="en-US" sz="1550" dirty="0" smtClean="0">
                <a:solidFill>
                  <a:srgbClr val="87C66F"/>
                </a:solidFill>
                <a:latin typeface="Futura BdCn BT" pitchFamily="34" charset="0"/>
              </a:rPr>
              <a:t>WHAT’S IN THE PERCENTAGE:</a:t>
            </a:r>
            <a:endParaRPr lang="en-US" sz="1550" dirty="0">
              <a:solidFill>
                <a:srgbClr val="87C66F"/>
              </a:solidFill>
              <a:latin typeface="Futura BdCn B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5565214"/>
            <a:ext cx="1676400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Pickup Truck</a:t>
            </a:r>
          </a:p>
          <a:p>
            <a:pPr algn="ctr"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($</a:t>
            </a:r>
            <a:r>
              <a:rPr lang="en-US" sz="1350" dirty="0" smtClean="0">
                <a:latin typeface="DINPro-Regular" pitchFamily="50" charset="0"/>
              </a:rPr>
              <a:t>43k</a:t>
            </a:r>
            <a:r>
              <a:rPr lang="en-US" sz="1350" dirty="0" smtClean="0">
                <a:latin typeface="DINPro-Regular" pitchFamily="50" charset="0"/>
              </a:rPr>
              <a:t>)</a:t>
            </a:r>
            <a:endParaRPr lang="en-US" sz="1350" dirty="0">
              <a:latin typeface="DINPro-Regular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5565214"/>
            <a:ext cx="1676400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Luxury Car</a:t>
            </a:r>
          </a:p>
          <a:p>
            <a:pPr algn="ctr"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($</a:t>
            </a:r>
            <a:r>
              <a:rPr lang="en-US" sz="1350" dirty="0" smtClean="0">
                <a:latin typeface="DINPro-Regular" pitchFamily="50" charset="0"/>
              </a:rPr>
              <a:t>65k</a:t>
            </a:r>
            <a:r>
              <a:rPr lang="en-US" sz="1350" dirty="0" smtClean="0">
                <a:latin typeface="DINPro-Regular" pitchFamily="50" charset="0"/>
              </a:rPr>
              <a:t>)</a:t>
            </a:r>
            <a:endParaRPr lang="en-US" sz="1350" dirty="0">
              <a:latin typeface="DINPro-Regular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5565214"/>
            <a:ext cx="1676400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Midsize Sedan</a:t>
            </a:r>
          </a:p>
          <a:p>
            <a:pPr algn="ctr"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($</a:t>
            </a:r>
            <a:r>
              <a:rPr lang="en-US" sz="1350" dirty="0" smtClean="0">
                <a:latin typeface="DINPro-Regular" pitchFamily="50" charset="0"/>
              </a:rPr>
              <a:t>27k</a:t>
            </a:r>
            <a:r>
              <a:rPr lang="en-US" sz="1350" dirty="0" smtClean="0">
                <a:latin typeface="DINPro-Regular" pitchFamily="50" charset="0"/>
              </a:rPr>
              <a:t>)</a:t>
            </a:r>
            <a:endParaRPr lang="en-US" sz="1350" dirty="0">
              <a:latin typeface="DINPro-Regular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4475202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6"/>
                </a:solidFill>
                <a:latin typeface="Futura BdCn BT" pitchFamily="34" charset="0"/>
              </a:rPr>
              <a:t>$516,000</a:t>
            </a:r>
            <a:endParaRPr lang="en-US" sz="3000" dirty="0">
              <a:solidFill>
                <a:schemeClr val="accent6"/>
              </a:solidFill>
              <a:latin typeface="Futura BdCn B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4475202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6"/>
                </a:solidFill>
                <a:latin typeface="Futura BdCn BT" pitchFamily="34" charset="0"/>
              </a:rPr>
              <a:t>$780,000</a:t>
            </a:r>
            <a:endParaRPr lang="en-US" sz="3000" dirty="0">
              <a:solidFill>
                <a:schemeClr val="accent6"/>
              </a:solidFill>
              <a:latin typeface="Futura BdCn B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4475202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6"/>
                </a:solidFill>
                <a:latin typeface="Futura BdCn BT" pitchFamily="34" charset="0"/>
              </a:rPr>
              <a:t>$324,000</a:t>
            </a:r>
            <a:endParaRPr lang="en-US" sz="3000" dirty="0">
              <a:solidFill>
                <a:schemeClr val="accent6"/>
              </a:solidFill>
              <a:latin typeface="Futura BdCn BT" pitchFamily="34" charset="0"/>
            </a:endParaRPr>
          </a:p>
        </p:txBody>
      </p:sp>
      <p:pic>
        <p:nvPicPr>
          <p:cNvPr id="8195" name="Picture 3" descr="D:\WorkMelany\0905 myob\ppt svg\08a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105400"/>
            <a:ext cx="1220734" cy="474589"/>
          </a:xfrm>
          <a:prstGeom prst="rect">
            <a:avLst/>
          </a:prstGeom>
          <a:noFill/>
        </p:spPr>
      </p:pic>
      <p:pic>
        <p:nvPicPr>
          <p:cNvPr id="8196" name="Picture 4" descr="D:\WorkMelany\0905 myob\ppt svg\08b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1" y="5122624"/>
            <a:ext cx="1219200" cy="470053"/>
          </a:xfrm>
          <a:prstGeom prst="rect">
            <a:avLst/>
          </a:prstGeom>
          <a:noFill/>
        </p:spPr>
      </p:pic>
      <p:pic>
        <p:nvPicPr>
          <p:cNvPr id="8197" name="Picture 5" descr="D:\WorkMelany\0905 myob\ppt svg\08c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253038"/>
            <a:ext cx="1223272" cy="385762"/>
          </a:xfrm>
          <a:prstGeom prst="rect">
            <a:avLst/>
          </a:prstGeom>
          <a:noFill/>
        </p:spPr>
      </p:pic>
      <p:pic>
        <p:nvPicPr>
          <p:cNvPr id="8198" name="Picture 6" descr="D:\WorkMelany\0905 myob\ppt svg\08d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447800"/>
            <a:ext cx="763588" cy="763588"/>
          </a:xfrm>
          <a:prstGeom prst="rect">
            <a:avLst/>
          </a:prstGeom>
          <a:noFill/>
        </p:spPr>
      </p:pic>
      <p:pic>
        <p:nvPicPr>
          <p:cNvPr id="8199" name="Picture 7" descr="D:\WorkMelany\0905 myob\ppt svg\08e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905000"/>
            <a:ext cx="763588" cy="763588"/>
          </a:xfrm>
          <a:prstGeom prst="rect">
            <a:avLst/>
          </a:prstGeom>
          <a:noFill/>
        </p:spPr>
      </p:pic>
      <p:pic>
        <p:nvPicPr>
          <p:cNvPr id="8200" name="Picture 8" descr="D:\WorkMelany\0905 myob\ppt svg\08f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1524000"/>
            <a:ext cx="761187" cy="761187"/>
          </a:xfrm>
          <a:prstGeom prst="rect">
            <a:avLst/>
          </a:prstGeom>
          <a:noFill/>
        </p:spPr>
      </p:pic>
      <p:pic>
        <p:nvPicPr>
          <p:cNvPr id="8201" name="Picture 9" descr="D:\WorkMelany\0905 myob\ppt svg\08g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1676400"/>
            <a:ext cx="763588" cy="761187"/>
          </a:xfrm>
          <a:prstGeom prst="rect">
            <a:avLst/>
          </a:prstGeom>
          <a:noFill/>
        </p:spPr>
      </p:pic>
      <p:pic>
        <p:nvPicPr>
          <p:cNvPr id="8194" name="Picture 2" descr="D:\WorkMelany\0905 myob\ppt svg\08h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69000" y="2209800"/>
            <a:ext cx="2717800" cy="1651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09600" y="5029200"/>
            <a:ext cx="7696200" cy="914400"/>
          </a:xfrm>
          <a:prstGeom prst="rect">
            <a:avLst/>
          </a:prstGeom>
          <a:solidFill>
            <a:srgbClr val="FFF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24400" y="2209800"/>
            <a:ext cx="10668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18292"/>
            <a:ext cx="45720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dirty="0" smtClean="0">
                <a:solidFill>
                  <a:srgbClr val="005494"/>
                </a:solidFill>
                <a:latin typeface="Intro " pitchFamily="50" charset="0"/>
              </a:rPr>
              <a:t>What you Drive</a:t>
            </a:r>
            <a:endParaRPr lang="en-US" sz="3750" baseline="30000" dirty="0">
              <a:solidFill>
                <a:srgbClr val="005494"/>
              </a:solidFill>
              <a:latin typeface="Intro 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675" y="1447800"/>
            <a:ext cx="2600325" cy="338554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1550" dirty="0" smtClean="0">
                <a:solidFill>
                  <a:srgbClr val="87C66F"/>
                </a:solidFill>
                <a:latin typeface="Futura BdCn BT" pitchFamily="34" charset="0"/>
              </a:rPr>
              <a:t>HOW LONG YOU DRIVE IT</a:t>
            </a:r>
            <a:endParaRPr lang="en-US" sz="1550" dirty="0">
              <a:solidFill>
                <a:srgbClr val="87C66F"/>
              </a:solidFill>
              <a:latin typeface="Futura BdCn B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2734270"/>
            <a:ext cx="6191321" cy="461665"/>
          </a:xfrm>
          <a:prstGeom prst="rect">
            <a:avLst/>
          </a:prstGeom>
        </p:spPr>
        <p:txBody>
          <a:bodyPr wrap="square" numCol="3" spcCol="914400">
            <a:spAutoFit/>
          </a:bodyPr>
          <a:lstStyle/>
          <a:p>
            <a:pPr algn="ctr"/>
            <a:r>
              <a:rPr lang="en-US" sz="2400" dirty="0" smtClean="0">
                <a:latin typeface="Futura BdCn BT" pitchFamily="34" charset="0"/>
              </a:rPr>
              <a:t>12</a:t>
            </a:r>
            <a:r>
              <a:rPr lang="en-US" sz="1350" dirty="0" smtClean="0">
                <a:latin typeface="DINPro-Regular" pitchFamily="50" charset="0"/>
              </a:rPr>
              <a:t> Cars</a:t>
            </a:r>
          </a:p>
          <a:p>
            <a:pPr algn="ctr"/>
            <a:r>
              <a:rPr lang="en-US" sz="2400" dirty="0" smtClean="0">
                <a:latin typeface="Futura BdCn BT" pitchFamily="34" charset="0"/>
              </a:rPr>
              <a:t>9</a:t>
            </a:r>
            <a:r>
              <a:rPr lang="en-US" sz="1350" dirty="0" smtClean="0">
                <a:latin typeface="DINPro-Regular" pitchFamily="50" charset="0"/>
              </a:rPr>
              <a:t>  Cars</a:t>
            </a:r>
          </a:p>
          <a:p>
            <a:pPr algn="ctr"/>
            <a:r>
              <a:rPr lang="en-US" sz="2400" dirty="0" smtClean="0">
                <a:latin typeface="Futura BdCn BT" pitchFamily="34" charset="0"/>
              </a:rPr>
              <a:t>8</a:t>
            </a:r>
            <a:r>
              <a:rPr lang="en-US" sz="1350" dirty="0" smtClean="0">
                <a:latin typeface="DINPro-Regular" pitchFamily="50" charset="0"/>
              </a:rPr>
              <a:t> Cars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3600" y="4110335"/>
            <a:ext cx="6248400" cy="461665"/>
          </a:xfrm>
          <a:prstGeom prst="rect">
            <a:avLst/>
          </a:prstGeom>
        </p:spPr>
        <p:txBody>
          <a:bodyPr wrap="square" numCol="3" spcCol="914400">
            <a:spAutoFit/>
          </a:bodyPr>
          <a:lstStyle/>
          <a:p>
            <a:pPr algn="ctr"/>
            <a:r>
              <a:rPr lang="en-US" sz="2400" dirty="0" smtClean="0">
                <a:latin typeface="Futura BdCn BT" pitchFamily="34" charset="0"/>
              </a:rPr>
              <a:t>$1,560,000</a:t>
            </a:r>
          </a:p>
          <a:p>
            <a:pPr algn="ctr"/>
            <a:r>
              <a:rPr lang="en-US" sz="2400" dirty="0" smtClean="0">
                <a:latin typeface="Futura BdCn BT" pitchFamily="34" charset="0"/>
              </a:rPr>
              <a:t>$1,170,000</a:t>
            </a:r>
          </a:p>
          <a:p>
            <a:pPr algn="ctr"/>
            <a:r>
              <a:rPr lang="en-US" sz="2400" dirty="0" smtClean="0">
                <a:latin typeface="Futura BdCn BT" pitchFamily="34" charset="0"/>
              </a:rPr>
              <a:t>$1,040,000</a:t>
            </a:r>
            <a:endParaRPr lang="en-US" sz="2400" dirty="0">
              <a:latin typeface="Futura BdCn B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675" y="2067342"/>
            <a:ext cx="1314520" cy="530786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New Luxury Car Every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7674" y="2745814"/>
            <a:ext cx="1304925" cy="530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Cars from age 30-75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7674" y="4038600"/>
            <a:ext cx="1304925" cy="530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350" dirty="0" smtClean="0">
                <a:solidFill>
                  <a:srgbClr val="EE4036"/>
                </a:solidFill>
                <a:latin typeface="DINPro-Regular" pitchFamily="50" charset="0"/>
              </a:rPr>
              <a:t>DOUBLE</a:t>
            </a:r>
            <a:r>
              <a:rPr lang="en-US" sz="1350" dirty="0" smtClean="0">
                <a:latin typeface="DINPro-Regular" pitchFamily="50" charset="0"/>
              </a:rPr>
              <a:t> if you get married</a:t>
            </a:r>
            <a:endParaRPr lang="en-US" sz="1350" dirty="0">
              <a:latin typeface="DINPro-Regular" pitchFamily="5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7674" y="3505200"/>
            <a:ext cx="130492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Single</a:t>
            </a:r>
            <a:endParaRPr lang="en-US" sz="1350" dirty="0">
              <a:latin typeface="DINPro-Regular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3424535"/>
            <a:ext cx="6248400" cy="461665"/>
          </a:xfrm>
          <a:prstGeom prst="rect">
            <a:avLst/>
          </a:prstGeom>
        </p:spPr>
        <p:txBody>
          <a:bodyPr wrap="square" numCol="3" spcCol="914400">
            <a:spAutoFit/>
          </a:bodyPr>
          <a:lstStyle/>
          <a:p>
            <a:pPr algn="ctr"/>
            <a:r>
              <a:rPr lang="en-US" sz="2400" dirty="0" smtClean="0">
                <a:latin typeface="Futura BdCn BT" pitchFamily="34" charset="0"/>
              </a:rPr>
              <a:t>$780,000</a:t>
            </a:r>
          </a:p>
          <a:p>
            <a:pPr algn="ctr"/>
            <a:r>
              <a:rPr lang="en-US" sz="2400" dirty="0" smtClean="0">
                <a:latin typeface="Futura BdCn BT" pitchFamily="34" charset="0"/>
              </a:rPr>
              <a:t>$585,000</a:t>
            </a:r>
          </a:p>
          <a:p>
            <a:pPr algn="ctr"/>
            <a:r>
              <a:rPr lang="en-US" sz="2400" dirty="0" smtClean="0">
                <a:latin typeface="Futura BdCn BT" pitchFamily="34" charset="0"/>
              </a:rPr>
              <a:t>$520,000</a:t>
            </a:r>
            <a:endParaRPr lang="en-US" sz="2400" dirty="0">
              <a:latin typeface="Futura BdCn B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5181600"/>
            <a:ext cx="2362200" cy="530786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Plan on have kids? Each one of them will need a car too.</a:t>
            </a:r>
            <a:endParaRPr lang="en-US" sz="1350" dirty="0">
              <a:latin typeface="DINPro-Regular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5108090"/>
            <a:ext cx="3733800" cy="759310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350" dirty="0" smtClean="0">
                <a:latin typeface="DINPro-Regular" pitchFamily="50" charset="0"/>
              </a:rPr>
              <a:t>Keeping a car just 1 year longer significantly lowers the total lifetime spending by $195,000. Double that if you plan to get married.</a:t>
            </a:r>
            <a:endParaRPr lang="en-US" sz="1350" dirty="0">
              <a:latin typeface="DINPro-Regular" pitchFamily="50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10400" y="2209800"/>
            <a:ext cx="10668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62200" y="2209800"/>
            <a:ext cx="10668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2214518"/>
            <a:ext cx="6236845" cy="300082"/>
          </a:xfrm>
          <a:prstGeom prst="rect">
            <a:avLst/>
          </a:prstGeom>
          <a:noFill/>
        </p:spPr>
        <p:txBody>
          <a:bodyPr wrap="square" lIns="91440" rIns="91440" numCol="3" spcCol="914400" rtlCol="0">
            <a:spAutoFit/>
          </a:bodyPr>
          <a:lstStyle/>
          <a:p>
            <a:pPr algn="ctr"/>
            <a:r>
              <a:rPr lang="en-US" sz="1350" dirty="0" smtClean="0">
                <a:latin typeface="DINPro-Regular" pitchFamily="50" charset="0"/>
              </a:rPr>
              <a:t>4 YEARS</a:t>
            </a:r>
          </a:p>
          <a:p>
            <a:pPr algn="ctr"/>
            <a:r>
              <a:rPr lang="en-US" sz="1350" dirty="0" smtClean="0">
                <a:latin typeface="DINPro-Regular" pitchFamily="50" charset="0"/>
              </a:rPr>
              <a:t>5 YEARS</a:t>
            </a:r>
          </a:p>
          <a:p>
            <a:pPr algn="ctr"/>
            <a:r>
              <a:rPr lang="en-US" sz="1350" dirty="0" smtClean="0">
                <a:latin typeface="DINPro-Regular" pitchFamily="50" charset="0"/>
              </a:rPr>
              <a:t>6 YEARS</a:t>
            </a:r>
          </a:p>
        </p:txBody>
      </p:sp>
      <p:pic>
        <p:nvPicPr>
          <p:cNvPr id="9218" name="Picture 2" descr="D:\WorkMelany\0905 myob\ppt svg\09a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930775"/>
            <a:ext cx="1065889" cy="101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721</Words>
  <Application>Microsoft Office PowerPoint</Application>
  <PresentationFormat>On-screen Show (4:3)</PresentationFormat>
  <Paragraphs>193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Gotham</vt:lpstr>
      <vt:lpstr>DINPro-Regular</vt:lpstr>
      <vt:lpstr>DINPro-Bold</vt:lpstr>
      <vt:lpstr>Intro </vt:lpstr>
      <vt:lpstr>Futura BdCn BT</vt:lpstr>
      <vt:lpstr>Wingdings</vt:lpstr>
      <vt:lpstr>Futura LtCn BT</vt:lpstr>
      <vt:lpstr>Office Theme</vt:lpstr>
      <vt:lpstr>Slide 1</vt:lpstr>
      <vt:lpstr>Slide 2</vt:lpstr>
      <vt:lpstr>Slide 3</vt:lpstr>
      <vt:lpstr>Slide 4</vt:lpstr>
      <vt:lpstr>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mw02</cp:lastModifiedBy>
  <cp:revision>49</cp:revision>
  <dcterms:created xsi:type="dcterms:W3CDTF">2014-05-16T05:48:51Z</dcterms:created>
  <dcterms:modified xsi:type="dcterms:W3CDTF">2014-05-20T05:58:40Z</dcterms:modified>
</cp:coreProperties>
</file>