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24387175" cy="13716000"/>
  <p:notesSz cx="6858000" cy="9144000"/>
  <p:embeddedFontLst>
    <p:embeddedFont>
      <p:font typeface="Franklin Gothic Heavy" pitchFamily="34" charset="0"/>
      <p:regular r:id="rId37"/>
      <p:italic r:id="rId38"/>
    </p:embeddedFont>
    <p:embeddedFont>
      <p:font typeface="Franklin Gothic Demi" pitchFamily="34" charset="0"/>
      <p:regular r:id="rId39"/>
      <p:italic r:id="rId40"/>
    </p:embeddedFont>
    <p:embeddedFont>
      <p:font typeface="Franklin Gothic Medium Cond" pitchFamily="34" charset="0"/>
      <p:regular r:id="rId41"/>
    </p:embeddedFont>
    <p:embeddedFont>
      <p:font typeface="Franklin Gothic Demi Cond" pitchFamily="34" charset="0"/>
      <p:regular r:id="rId42"/>
    </p:embeddedFont>
    <p:embeddedFont>
      <p:font typeface="Franklin Gothic Book" pitchFamily="34" charset="0"/>
      <p:regular r:id="rId43"/>
      <p:italic r:id="rId44"/>
    </p:embeddedFont>
    <p:embeddedFont>
      <p:font typeface="Calibri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244025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20130" algn="l" defTabSz="244025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40259" algn="l" defTabSz="244025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60389" algn="l" defTabSz="244025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80519" algn="l" defTabSz="244025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100648" algn="l" defTabSz="244025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20778" algn="l" defTabSz="244025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40907" algn="l" defTabSz="244025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61037" algn="l" defTabSz="244025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162D"/>
    <a:srgbClr val="504942"/>
    <a:srgbClr val="1C1C1C"/>
    <a:srgbClr val="1111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803" autoAdjust="0"/>
  </p:normalViewPr>
  <p:slideViewPr>
    <p:cSldViewPr>
      <p:cViewPr>
        <p:scale>
          <a:sx n="30" d="100"/>
          <a:sy n="30" d="100"/>
        </p:scale>
        <p:origin x="-1074" y="-282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:\WorkMelany\pptx info\cb1 overlaytipis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376656" cy="1371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3"/>
            <a:ext cx="20729099" cy="2940051"/>
          </a:xfrm>
        </p:spPr>
        <p:txBody>
          <a:bodyPr>
            <a:normAutofit/>
          </a:bodyPr>
          <a:lstStyle>
            <a:lvl1pPr algn="ctr">
              <a:defRPr sz="11700" b="0">
                <a:solidFill>
                  <a:srgbClr val="504942"/>
                </a:solidFill>
                <a:latin typeface="Franklin Gothic Heavy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7" y="7772400"/>
            <a:ext cx="17071022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20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40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60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80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100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20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40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6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E563-4A96-4EEC-A967-67A5A2E91B54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2D0-BBBE-4FC2-BA4F-9477927AB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3" y="546100"/>
            <a:ext cx="8023212" cy="2324101"/>
          </a:xfrm>
        </p:spPr>
        <p:txBody>
          <a:bodyPr anchor="b"/>
          <a:lstStyle>
            <a:lvl1pPr algn="l">
              <a:defRPr sz="5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9" y="546104"/>
            <a:ext cx="13633108" cy="11706227"/>
          </a:xfrm>
        </p:spPr>
        <p:txBody>
          <a:bodyPr/>
          <a:lstStyle>
            <a:lvl1pPr>
              <a:defRPr sz="8500"/>
            </a:lvl1pPr>
            <a:lvl2pPr>
              <a:defRPr sz="7500"/>
            </a:lvl2pPr>
            <a:lvl3pPr>
              <a:defRPr sz="64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3" y="2870205"/>
            <a:ext cx="8023212" cy="9382125"/>
          </a:xfrm>
        </p:spPr>
        <p:txBody>
          <a:bodyPr/>
          <a:lstStyle>
            <a:lvl1pPr marL="0" indent="0">
              <a:buNone/>
              <a:defRPr sz="3700"/>
            </a:lvl1pPr>
            <a:lvl2pPr marL="1220130" indent="0">
              <a:buNone/>
              <a:defRPr sz="3200"/>
            </a:lvl2pPr>
            <a:lvl3pPr marL="2440259" indent="0">
              <a:buNone/>
              <a:defRPr sz="2700"/>
            </a:lvl3pPr>
            <a:lvl4pPr marL="3660389" indent="0">
              <a:buNone/>
              <a:defRPr sz="2400"/>
            </a:lvl4pPr>
            <a:lvl5pPr marL="4880519" indent="0">
              <a:buNone/>
              <a:defRPr sz="2400"/>
            </a:lvl5pPr>
            <a:lvl6pPr marL="6100648" indent="0">
              <a:buNone/>
              <a:defRPr sz="2400"/>
            </a:lvl6pPr>
            <a:lvl7pPr marL="7320778" indent="0">
              <a:buNone/>
              <a:defRPr sz="2400"/>
            </a:lvl7pPr>
            <a:lvl8pPr marL="8540907" indent="0">
              <a:buNone/>
              <a:defRPr sz="2400"/>
            </a:lvl8pPr>
            <a:lvl9pPr marL="9761037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E563-4A96-4EEC-A967-67A5A2E91B54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2D0-BBBE-4FC2-BA4F-9477927AB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1"/>
            <a:ext cx="14632305" cy="1133477"/>
          </a:xfrm>
        </p:spPr>
        <p:txBody>
          <a:bodyPr anchor="b"/>
          <a:lstStyle>
            <a:lvl1pPr algn="l">
              <a:defRPr sz="5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49"/>
            <a:ext cx="14632305" cy="8229600"/>
          </a:xfrm>
        </p:spPr>
        <p:txBody>
          <a:bodyPr/>
          <a:lstStyle>
            <a:lvl1pPr marL="0" indent="0">
              <a:buNone/>
              <a:defRPr sz="8500"/>
            </a:lvl1pPr>
            <a:lvl2pPr marL="1220130" indent="0">
              <a:buNone/>
              <a:defRPr sz="7500"/>
            </a:lvl2pPr>
            <a:lvl3pPr marL="2440259" indent="0">
              <a:buNone/>
              <a:defRPr sz="6400"/>
            </a:lvl3pPr>
            <a:lvl4pPr marL="3660389" indent="0">
              <a:buNone/>
              <a:defRPr sz="5300"/>
            </a:lvl4pPr>
            <a:lvl5pPr marL="4880519" indent="0">
              <a:buNone/>
              <a:defRPr sz="5300"/>
            </a:lvl5pPr>
            <a:lvl6pPr marL="6100648" indent="0">
              <a:buNone/>
              <a:defRPr sz="5300"/>
            </a:lvl6pPr>
            <a:lvl7pPr marL="7320778" indent="0">
              <a:buNone/>
              <a:defRPr sz="5300"/>
            </a:lvl7pPr>
            <a:lvl8pPr marL="8540907" indent="0">
              <a:buNone/>
              <a:defRPr sz="5300"/>
            </a:lvl8pPr>
            <a:lvl9pPr marL="9761037" indent="0">
              <a:buNone/>
              <a:defRPr sz="5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7"/>
            <a:ext cx="14632305" cy="1609725"/>
          </a:xfrm>
        </p:spPr>
        <p:txBody>
          <a:bodyPr/>
          <a:lstStyle>
            <a:lvl1pPr marL="0" indent="0">
              <a:buNone/>
              <a:defRPr sz="3700"/>
            </a:lvl1pPr>
            <a:lvl2pPr marL="1220130" indent="0">
              <a:buNone/>
              <a:defRPr sz="3200"/>
            </a:lvl2pPr>
            <a:lvl3pPr marL="2440259" indent="0">
              <a:buNone/>
              <a:defRPr sz="2700"/>
            </a:lvl3pPr>
            <a:lvl4pPr marL="3660389" indent="0">
              <a:buNone/>
              <a:defRPr sz="2400"/>
            </a:lvl4pPr>
            <a:lvl5pPr marL="4880519" indent="0">
              <a:buNone/>
              <a:defRPr sz="2400"/>
            </a:lvl5pPr>
            <a:lvl6pPr marL="6100648" indent="0">
              <a:buNone/>
              <a:defRPr sz="2400"/>
            </a:lvl6pPr>
            <a:lvl7pPr marL="7320778" indent="0">
              <a:buNone/>
              <a:defRPr sz="2400"/>
            </a:lvl7pPr>
            <a:lvl8pPr marL="8540907" indent="0">
              <a:buNone/>
              <a:defRPr sz="2400"/>
            </a:lvl8pPr>
            <a:lvl9pPr marL="9761037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E563-4A96-4EEC-A967-67A5A2E91B54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2D0-BBBE-4FC2-BA4F-9477927AB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E563-4A96-4EEC-A967-67A5A2E91B54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2D0-BBBE-4FC2-BA4F-9477927AB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8"/>
            <a:ext cx="5487115" cy="117030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8"/>
            <a:ext cx="16054890" cy="117030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E563-4A96-4EEC-A967-67A5A2E91B54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2D0-BBBE-4FC2-BA4F-9477927AB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:\WorkMelany\pptx info\cb1 overlaytipis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376656" cy="1371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7" y="2209800"/>
            <a:ext cx="21948458" cy="2286000"/>
          </a:xfrm>
        </p:spPr>
        <p:txBody>
          <a:bodyPr>
            <a:normAutofit/>
          </a:bodyPr>
          <a:lstStyle>
            <a:lvl1pPr algn="l">
              <a:defRPr sz="11000">
                <a:solidFill>
                  <a:srgbClr val="504942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E563-4A96-4EEC-A967-67A5A2E91B54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2D0-BBBE-4FC2-BA4F-9477927ABE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296987" y="5105400"/>
            <a:ext cx="21945600" cy="6019800"/>
          </a:xfrm>
        </p:spPr>
        <p:txBody>
          <a:bodyPr/>
          <a:lstStyle>
            <a:lvl1pPr marL="0" indent="0">
              <a:buNone/>
              <a:defRPr>
                <a:solidFill>
                  <a:srgbClr val="504942"/>
                </a:solidFill>
                <a:latin typeface="Franklin Gothic Medium Cond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:\WorkMelany\pptx info\cb1 overlaytipis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376656" cy="1371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6419" y="8813804"/>
            <a:ext cx="20729099" cy="2724149"/>
          </a:xfrm>
        </p:spPr>
        <p:txBody>
          <a:bodyPr anchor="t">
            <a:noAutofit/>
          </a:bodyPr>
          <a:lstStyle>
            <a:lvl1pPr algn="ctr">
              <a:defRPr sz="11000" b="0" cap="none">
                <a:solidFill>
                  <a:srgbClr val="B6162D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E563-4A96-4EEC-A967-67A5A2E91B54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2D0-BBBE-4FC2-BA4F-9477927AB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WorkMelany\pptx info\cb1 overlaytipis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376656" cy="137160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E563-4A96-4EEC-A967-67A5A2E91B54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2D0-BBBE-4FC2-BA4F-9477927ABE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1296987" y="5105400"/>
            <a:ext cx="21945600" cy="6019800"/>
          </a:xfrm>
        </p:spPr>
        <p:txBody>
          <a:bodyPr/>
          <a:lstStyle>
            <a:lvl1pPr marL="0" indent="0">
              <a:buNone/>
              <a:defRPr>
                <a:solidFill>
                  <a:srgbClr val="504942"/>
                </a:solidFill>
                <a:latin typeface="Franklin Gothic Medium Cond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WorkMelany\pptx info\cb1 overlaytipis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376656" cy="137160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E563-4A96-4EEC-A967-67A5A2E91B54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2D0-BBBE-4FC2-BA4F-9477927ABE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1296987" y="7620000"/>
            <a:ext cx="21945600" cy="3505200"/>
          </a:xfrm>
        </p:spPr>
        <p:txBody>
          <a:bodyPr/>
          <a:lstStyle>
            <a:lvl1pPr marL="0" indent="0">
              <a:buNone/>
              <a:defRPr>
                <a:solidFill>
                  <a:srgbClr val="504942"/>
                </a:solidFill>
                <a:latin typeface="Franklin Gothic Medium Cond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1296987" y="3352800"/>
            <a:ext cx="21945600" cy="3886200"/>
          </a:xfrm>
        </p:spPr>
        <p:txBody>
          <a:bodyPr/>
          <a:lstStyle>
            <a:lvl1pPr marL="0" indent="0">
              <a:buNone/>
              <a:defRPr>
                <a:solidFill>
                  <a:srgbClr val="504942"/>
                </a:solidFill>
                <a:latin typeface="Franklin Gothic Medium Cond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E563-4A96-4EEC-A967-67A5A2E91B54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2D0-BBBE-4FC2-BA4F-9477927AB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4"/>
            <a:ext cx="10771002" cy="9051925"/>
          </a:xfrm>
        </p:spPr>
        <p:txBody>
          <a:bodyPr/>
          <a:lstStyle>
            <a:lvl1pPr>
              <a:defRPr sz="7500"/>
            </a:lvl1pPr>
            <a:lvl2pPr>
              <a:defRPr sz="6400"/>
            </a:lvl2pPr>
            <a:lvl3pPr>
              <a:defRPr sz="53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4"/>
            <a:ext cx="10771002" cy="9051925"/>
          </a:xfrm>
        </p:spPr>
        <p:txBody>
          <a:bodyPr/>
          <a:lstStyle>
            <a:lvl1pPr>
              <a:defRPr sz="7500"/>
            </a:lvl1pPr>
            <a:lvl2pPr>
              <a:defRPr sz="6400"/>
            </a:lvl2pPr>
            <a:lvl3pPr>
              <a:defRPr sz="53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E563-4A96-4EEC-A967-67A5A2E91B54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2D0-BBBE-4FC2-BA4F-9477927AB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8" y="3070228"/>
            <a:ext cx="10775238" cy="1279525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20130" indent="0">
              <a:buNone/>
              <a:defRPr sz="5300" b="1"/>
            </a:lvl2pPr>
            <a:lvl3pPr marL="2440259" indent="0">
              <a:buNone/>
              <a:defRPr sz="4800" b="1"/>
            </a:lvl3pPr>
            <a:lvl4pPr marL="3660389" indent="0">
              <a:buNone/>
              <a:defRPr sz="4300" b="1"/>
            </a:lvl4pPr>
            <a:lvl5pPr marL="4880519" indent="0">
              <a:buNone/>
              <a:defRPr sz="4300" b="1"/>
            </a:lvl5pPr>
            <a:lvl6pPr marL="6100648" indent="0">
              <a:buNone/>
              <a:defRPr sz="4300" b="1"/>
            </a:lvl6pPr>
            <a:lvl7pPr marL="7320778" indent="0">
              <a:buNone/>
              <a:defRPr sz="4300" b="1"/>
            </a:lvl7pPr>
            <a:lvl8pPr marL="8540907" indent="0">
              <a:buNone/>
              <a:defRPr sz="4300" b="1"/>
            </a:lvl8pPr>
            <a:lvl9pPr marL="9761037" indent="0">
              <a:buNone/>
              <a:defRPr sz="4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8" y="4349749"/>
            <a:ext cx="10775238" cy="7902576"/>
          </a:xfrm>
        </p:spPr>
        <p:txBody>
          <a:bodyPr/>
          <a:lstStyle>
            <a:lvl1pPr>
              <a:defRPr sz="6400"/>
            </a:lvl1pPr>
            <a:lvl2pPr>
              <a:defRPr sz="53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1" y="3070228"/>
            <a:ext cx="10779470" cy="1279525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20130" indent="0">
              <a:buNone/>
              <a:defRPr sz="5300" b="1"/>
            </a:lvl2pPr>
            <a:lvl3pPr marL="2440259" indent="0">
              <a:buNone/>
              <a:defRPr sz="4800" b="1"/>
            </a:lvl3pPr>
            <a:lvl4pPr marL="3660389" indent="0">
              <a:buNone/>
              <a:defRPr sz="4300" b="1"/>
            </a:lvl4pPr>
            <a:lvl5pPr marL="4880519" indent="0">
              <a:buNone/>
              <a:defRPr sz="4300" b="1"/>
            </a:lvl5pPr>
            <a:lvl6pPr marL="6100648" indent="0">
              <a:buNone/>
              <a:defRPr sz="4300" b="1"/>
            </a:lvl6pPr>
            <a:lvl7pPr marL="7320778" indent="0">
              <a:buNone/>
              <a:defRPr sz="4300" b="1"/>
            </a:lvl7pPr>
            <a:lvl8pPr marL="8540907" indent="0">
              <a:buNone/>
              <a:defRPr sz="4300" b="1"/>
            </a:lvl8pPr>
            <a:lvl9pPr marL="9761037" indent="0">
              <a:buNone/>
              <a:defRPr sz="4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1" y="4349749"/>
            <a:ext cx="10779470" cy="7902576"/>
          </a:xfrm>
        </p:spPr>
        <p:txBody>
          <a:bodyPr/>
          <a:lstStyle>
            <a:lvl1pPr>
              <a:defRPr sz="6400"/>
            </a:lvl1pPr>
            <a:lvl2pPr>
              <a:defRPr sz="53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E563-4A96-4EEC-A967-67A5A2E91B54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2D0-BBBE-4FC2-BA4F-9477927AB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E563-4A96-4EEC-A967-67A5A2E91B54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A2D0-BBBE-4FC2-BA4F-9477927AB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7"/>
            <a:ext cx="21948458" cy="2286000"/>
          </a:xfrm>
          <a:prstGeom prst="rect">
            <a:avLst/>
          </a:prstGeom>
        </p:spPr>
        <p:txBody>
          <a:bodyPr vert="horz" lIns="244026" tIns="122013" rIns="244026" bIns="122013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04"/>
            <a:ext cx="21948458" cy="9051925"/>
          </a:xfrm>
          <a:prstGeom prst="rect">
            <a:avLst/>
          </a:prstGeom>
        </p:spPr>
        <p:txBody>
          <a:bodyPr vert="horz" lIns="244026" tIns="122013" rIns="244026" bIns="12201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359" y="12712702"/>
            <a:ext cx="5690341" cy="730251"/>
          </a:xfrm>
          <a:prstGeom prst="rect">
            <a:avLst/>
          </a:prstGeom>
        </p:spPr>
        <p:txBody>
          <a:bodyPr vert="horz" lIns="244026" tIns="122013" rIns="244026" bIns="122013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8E563-4A96-4EEC-A967-67A5A2E91B54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2285" y="12712702"/>
            <a:ext cx="7722606" cy="730251"/>
          </a:xfrm>
          <a:prstGeom prst="rect">
            <a:avLst/>
          </a:prstGeom>
        </p:spPr>
        <p:txBody>
          <a:bodyPr vert="horz" lIns="244026" tIns="122013" rIns="244026" bIns="122013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7475" y="12712702"/>
            <a:ext cx="5690341" cy="730251"/>
          </a:xfrm>
          <a:prstGeom prst="rect">
            <a:avLst/>
          </a:prstGeom>
        </p:spPr>
        <p:txBody>
          <a:bodyPr vert="horz" lIns="244026" tIns="122013" rIns="244026" bIns="122013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DA2D0-BBBE-4FC2-BA4F-9477927AB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5" r:id="rId4"/>
    <p:sldLayoutId id="2147483661" r:id="rId5"/>
    <p:sldLayoutId id="2147483650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2440259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5097" indent="-915097" algn="l" defTabSz="2440259" rtl="0" eaLnBrk="1" latinLnBrk="0" hangingPunct="1">
        <a:spcBef>
          <a:spcPct val="20000"/>
        </a:spcBef>
        <a:buFont typeface="Arial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2711" indent="-762581" algn="l" defTabSz="2440259" rtl="0" eaLnBrk="1" latinLnBrk="0" hangingPunct="1">
        <a:spcBef>
          <a:spcPct val="20000"/>
        </a:spcBef>
        <a:buFont typeface="Arial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50324" indent="-610065" algn="l" defTabSz="2440259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70454" indent="-610065" algn="l" defTabSz="2440259" rtl="0" eaLnBrk="1" latinLnBrk="0" hangingPunct="1">
        <a:spcBef>
          <a:spcPct val="20000"/>
        </a:spcBef>
        <a:buFont typeface="Arial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90583" indent="-610065" algn="l" defTabSz="2440259" rtl="0" eaLnBrk="1" latinLnBrk="0" hangingPunct="1">
        <a:spcBef>
          <a:spcPct val="20000"/>
        </a:spcBef>
        <a:buFont typeface="Arial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10713" indent="-610065" algn="l" defTabSz="2440259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30843" indent="-610065" algn="l" defTabSz="2440259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50972" indent="-610065" algn="l" defTabSz="2440259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71102" indent="-610065" algn="l" defTabSz="2440259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4025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20130" algn="l" defTabSz="244025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40259" algn="l" defTabSz="244025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60389" algn="l" defTabSz="244025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80519" algn="l" defTabSz="244025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100648" algn="l" defTabSz="244025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20778" algn="l" defTabSz="244025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40907" algn="l" defTabSz="244025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61037" algn="l" defTabSz="244025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WorkMelany\pptx info\1hp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89387" y="4724400"/>
            <a:ext cx="5410201" cy="6210300"/>
          </a:xfrm>
          <a:prstGeom prst="rect">
            <a:avLst/>
          </a:prstGeom>
          <a:noFill/>
        </p:spPr>
      </p:pic>
      <p:pic>
        <p:nvPicPr>
          <p:cNvPr id="1028" name="Picture 4" descr="D:\WorkMelany\pptx info\1balp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6786" y="3810000"/>
            <a:ext cx="15439525" cy="44958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3963987" y="4343400"/>
            <a:ext cx="12725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00" dirty="0" smtClean="0">
                <a:solidFill>
                  <a:schemeClr val="bg1"/>
                </a:solidFill>
                <a:latin typeface="Franklin Gothic Heavy" pitchFamily="34" charset="0"/>
              </a:rPr>
              <a:t>MOBILE WEBSITE </a:t>
            </a:r>
          </a:p>
          <a:p>
            <a:pPr algn="ctr"/>
            <a:r>
              <a:rPr lang="en-US" sz="11700" dirty="0" smtClean="0">
                <a:solidFill>
                  <a:schemeClr val="bg1"/>
                </a:solidFill>
                <a:latin typeface="Franklin Gothic Heavy" pitchFamily="34" charset="0"/>
              </a:rPr>
              <a:t>STRATEGY</a:t>
            </a:r>
            <a:endParaRPr lang="en-US" sz="11700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439987" y="6858000"/>
            <a:ext cx="20802600" cy="3962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5500" dirty="0" smtClean="0">
                <a:latin typeface="Franklin Gothic Demi Cond" pitchFamily="34" charset="0"/>
              </a:rPr>
              <a:t>More than 50</a:t>
            </a:r>
            <a:r>
              <a:rPr lang="en-US" sz="15500" dirty="0" smtClean="0">
                <a:latin typeface="Franklin Gothic Demi Cond" pitchFamily="34" charset="0"/>
              </a:rPr>
              <a:t>%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of all mobile searches are for goods and </a:t>
            </a:r>
            <a:r>
              <a:rPr lang="en-US" dirty="0" smtClean="0"/>
              <a:t>services.</a:t>
            </a:r>
            <a:endParaRPr lang="en-US" dirty="0"/>
          </a:p>
        </p:txBody>
      </p:sp>
      <p:pic>
        <p:nvPicPr>
          <p:cNvPr id="7171" name="Picture 3" descr="D:\WorkMelany\pptx info\10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60587" y="2342270"/>
            <a:ext cx="5981700" cy="6496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669587" y="4191000"/>
            <a:ext cx="10668000" cy="556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0700" dirty="0" smtClean="0">
                <a:latin typeface="Franklin Gothic Demi Cond" pitchFamily="34" charset="0"/>
              </a:rPr>
              <a:t>25%of Americans </a:t>
            </a:r>
            <a:r>
              <a:rPr lang="en-US" dirty="0" smtClean="0"/>
              <a:t>use </a:t>
            </a:r>
            <a:r>
              <a:rPr lang="en-US" dirty="0" err="1" smtClean="0"/>
              <a:t>onlymobile</a:t>
            </a:r>
            <a:r>
              <a:rPr lang="en-US" dirty="0" smtClean="0"/>
              <a:t> devices </a:t>
            </a:r>
            <a:r>
              <a:rPr lang="en-US" dirty="0" err="1" smtClean="0"/>
              <a:t>toaccess</a:t>
            </a:r>
            <a:r>
              <a:rPr lang="en-US" dirty="0" smtClean="0"/>
              <a:t> the </a:t>
            </a:r>
            <a:r>
              <a:rPr lang="en-US" dirty="0" smtClean="0"/>
              <a:t>INTERNET.</a:t>
            </a:r>
            <a:endParaRPr lang="en-US" dirty="0"/>
          </a:p>
        </p:txBody>
      </p:sp>
      <p:pic>
        <p:nvPicPr>
          <p:cNvPr id="8195" name="Picture 3" descr="D:\WorkMelany\pptx info\11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7187" y="3505199"/>
            <a:ext cx="7098424" cy="6535057"/>
          </a:xfrm>
          <a:prstGeom prst="rect">
            <a:avLst/>
          </a:prstGeom>
          <a:noFill/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13488987" y="10972800"/>
            <a:ext cx="8991600" cy="1295400"/>
          </a:xfrm>
          <a:prstGeom prst="rect">
            <a:avLst/>
          </a:prstGeom>
        </p:spPr>
        <p:txBody>
          <a:bodyPr vert="horz" lIns="244026" tIns="122013" rIns="244026" bIns="122013" rtlCol="0">
            <a:normAutofit/>
          </a:bodyPr>
          <a:lstStyle/>
          <a:p>
            <a:pPr lvl="0" algn="r">
              <a:spcBef>
                <a:spcPct val="20000"/>
              </a:spcBef>
            </a:pPr>
            <a:r>
              <a:rPr lang="en-US" sz="6000" i="1" dirty="0" smtClean="0">
                <a:solidFill>
                  <a:srgbClr val="504942"/>
                </a:solidFill>
                <a:latin typeface="Franklin Gothic Book" pitchFamily="34" charset="0"/>
              </a:rPr>
              <a:t>-source: </a:t>
            </a:r>
            <a:r>
              <a:rPr lang="en-US" sz="6000" i="1" dirty="0" err="1" smtClean="0">
                <a:solidFill>
                  <a:srgbClr val="504942"/>
                </a:solidFill>
                <a:latin typeface="Franklin Gothic Book" pitchFamily="34" charset="0"/>
              </a:rPr>
              <a:t>GOMo</a:t>
            </a:r>
            <a:r>
              <a:rPr lang="en-US" sz="6000" i="1" dirty="0" smtClean="0">
                <a:solidFill>
                  <a:srgbClr val="504942"/>
                </a:solidFill>
                <a:latin typeface="Franklin Gothic Book" pitchFamily="34" charset="0"/>
              </a:rPr>
              <a:t> news-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504942"/>
              </a:solidFill>
              <a:effectLst/>
              <a:uLnTx/>
              <a:uFillTx/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973387" y="3962400"/>
            <a:ext cx="20269200" cy="2895600"/>
          </a:xfrm>
        </p:spPr>
        <p:txBody>
          <a:bodyPr/>
          <a:lstStyle/>
          <a:p>
            <a:pPr lvl="0"/>
            <a:r>
              <a:rPr lang="en-US" dirty="0" smtClean="0"/>
              <a:t>There are </a:t>
            </a:r>
            <a:r>
              <a:rPr lang="en-US" dirty="0" smtClean="0">
                <a:latin typeface="Franklin Gothic Demi Cond" pitchFamily="34" charset="0"/>
              </a:rPr>
              <a:t>5X</a:t>
            </a:r>
            <a:r>
              <a:rPr lang="en-US" dirty="0" smtClean="0"/>
              <a:t> as many CELLPHONES in the world as there are </a:t>
            </a:r>
            <a:r>
              <a:rPr lang="en-US" dirty="0" smtClean="0"/>
              <a:t>PCs.</a:t>
            </a:r>
            <a:endParaRPr lang="en-US" dirty="0" smtClean="0"/>
          </a:p>
        </p:txBody>
      </p:sp>
      <p:pic>
        <p:nvPicPr>
          <p:cNvPr id="9219" name="Picture 3" descr="D:\WorkMelany\pptx info\12o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3366" y="6924675"/>
            <a:ext cx="16147547" cy="39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517187" y="3581400"/>
            <a:ext cx="9067800" cy="7315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5500" dirty="0" smtClean="0">
                <a:latin typeface="Franklin Gothic Demi Cond" pitchFamily="34" charset="0"/>
              </a:rPr>
              <a:t>51% </a:t>
            </a:r>
          </a:p>
          <a:p>
            <a:pPr>
              <a:spcBef>
                <a:spcPts val="0"/>
              </a:spcBef>
            </a:pPr>
            <a:r>
              <a:rPr lang="en-US" sz="7000" dirty="0" smtClean="0"/>
              <a:t>of the mobile subscribers own a </a:t>
            </a:r>
            <a:r>
              <a:rPr lang="en-US" sz="7000" dirty="0" err="1" smtClean="0"/>
              <a:t>smartphone</a:t>
            </a:r>
            <a:r>
              <a:rPr lang="en-US" sz="7000" dirty="0" smtClean="0"/>
              <a:t> in U.K. </a:t>
            </a:r>
            <a:r>
              <a:rPr lang="en-US" sz="7900" dirty="0" smtClean="0"/>
              <a:t>where only 49% in U.S.</a:t>
            </a:r>
            <a:endParaRPr lang="en-US" sz="7900" dirty="0"/>
          </a:p>
        </p:txBody>
      </p:sp>
      <p:pic>
        <p:nvPicPr>
          <p:cNvPr id="11266" name="Picture 2" descr="D:\WorkMelany\pptx info\13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6095" y="3084005"/>
            <a:ext cx="5086692" cy="7769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432804"/>
            <a:ext cx="20729099" cy="3606796"/>
          </a:xfrm>
        </p:spPr>
        <p:txBody>
          <a:bodyPr/>
          <a:lstStyle/>
          <a:p>
            <a:r>
              <a:rPr lang="en-US" dirty="0" smtClean="0"/>
              <a:t>Mobile Commerce</a:t>
            </a:r>
            <a:br>
              <a:rPr lang="en-US" dirty="0" smtClean="0"/>
            </a:br>
            <a:r>
              <a:rPr lang="en-US" dirty="0" smtClean="0"/>
              <a:t>and Local Benefits</a:t>
            </a:r>
            <a:endParaRPr lang="en-US" dirty="0"/>
          </a:p>
        </p:txBody>
      </p:sp>
      <p:pic>
        <p:nvPicPr>
          <p:cNvPr id="10243" name="Picture 3" descr="D:\WorkMelany\pptx info\14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5787" y="1295399"/>
            <a:ext cx="10668000" cy="7315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831387" y="3276600"/>
            <a:ext cx="12801600" cy="7848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3000" dirty="0" smtClean="0">
                <a:latin typeface="Franklin Gothic Demi Cond" pitchFamily="34" charset="0"/>
              </a:rPr>
              <a:t>One </a:t>
            </a:r>
            <a:r>
              <a:rPr lang="en-US" sz="13000" dirty="0" smtClean="0">
                <a:latin typeface="Franklin Gothic Demi Cond" pitchFamily="34" charset="0"/>
              </a:rPr>
              <a:t>half</a:t>
            </a:r>
          </a:p>
          <a:p>
            <a:pPr>
              <a:spcBef>
                <a:spcPts val="0"/>
              </a:spcBef>
            </a:pPr>
            <a:r>
              <a:rPr lang="en-US" sz="10900" dirty="0" smtClean="0"/>
              <a:t>of all local searches are </a:t>
            </a:r>
            <a:r>
              <a:rPr lang="en-US" dirty="0" smtClean="0"/>
              <a:t>performed </a:t>
            </a:r>
            <a:r>
              <a:rPr lang="en-US" dirty="0" smtClean="0"/>
              <a:t>on mobile devices. 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3488987" y="10972800"/>
            <a:ext cx="8991600" cy="1295400"/>
          </a:xfrm>
          <a:prstGeom prst="rect">
            <a:avLst/>
          </a:prstGeom>
        </p:spPr>
        <p:txBody>
          <a:bodyPr vert="horz" lIns="244026" tIns="122013" rIns="244026" bIns="122013" rtlCol="0">
            <a:normAutofit/>
          </a:bodyPr>
          <a:lstStyle/>
          <a:p>
            <a:pPr lvl="0" algn="r">
              <a:spcBef>
                <a:spcPct val="20000"/>
              </a:spcBef>
            </a:pPr>
            <a:r>
              <a:rPr lang="en-US" sz="6000" i="1" dirty="0" smtClean="0">
                <a:solidFill>
                  <a:srgbClr val="504942"/>
                </a:solidFill>
                <a:latin typeface="Franklin Gothic Book" pitchFamily="34" charset="0"/>
              </a:rPr>
              <a:t>-source: </a:t>
            </a:r>
            <a:r>
              <a:rPr lang="en-US" sz="6000" i="1" dirty="0" smtClean="0">
                <a:solidFill>
                  <a:srgbClr val="504942"/>
                </a:solidFill>
                <a:latin typeface="Franklin Gothic Book" pitchFamily="34" charset="0"/>
              </a:rPr>
              <a:t>Microsoft </a:t>
            </a:r>
            <a:r>
              <a:rPr lang="en-US" sz="6000" i="1" dirty="0" smtClean="0">
                <a:solidFill>
                  <a:srgbClr val="504942"/>
                </a:solidFill>
                <a:latin typeface="Franklin Gothic Book" pitchFamily="34" charset="0"/>
              </a:rPr>
              <a:t>Tag-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504942"/>
              </a:solidFill>
              <a:effectLst/>
              <a:uLnTx/>
              <a:uFillTx/>
              <a:latin typeface="Franklin Gothic Book" pitchFamily="34" charset="0"/>
            </a:endParaRPr>
          </a:p>
        </p:txBody>
      </p:sp>
      <p:pic>
        <p:nvPicPr>
          <p:cNvPr id="12291" name="Picture 3" descr="D:\WorkMelany\pptx info\1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9987" y="1524000"/>
            <a:ext cx="6858000" cy="10647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82987" y="3581400"/>
            <a:ext cx="11887200" cy="6629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5500" dirty="0" smtClean="0">
                <a:latin typeface="Franklin Gothic Demi Cond" pitchFamily="34" charset="0"/>
              </a:rPr>
              <a:t>88%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of </a:t>
            </a:r>
            <a:r>
              <a:rPr lang="en-US" dirty="0" smtClean="0"/>
              <a:t>the world’s mobile media users now engage in mobile content &amp; </a:t>
            </a:r>
            <a:r>
              <a:rPr lang="en-US" dirty="0" smtClean="0"/>
              <a:t>commerce.</a:t>
            </a:r>
            <a:endParaRPr lang="en-US" dirty="0"/>
          </a:p>
        </p:txBody>
      </p:sp>
      <p:pic>
        <p:nvPicPr>
          <p:cNvPr id="13315" name="Picture 3" descr="D:\WorkMelany\pptx info\16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55987" y="2819400"/>
            <a:ext cx="5469496" cy="7620000"/>
          </a:xfrm>
          <a:prstGeom prst="rect">
            <a:avLst/>
          </a:prstGeom>
          <a:noFill/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13488987" y="10972800"/>
            <a:ext cx="8991600" cy="1295400"/>
          </a:xfrm>
          <a:prstGeom prst="rect">
            <a:avLst/>
          </a:prstGeom>
        </p:spPr>
        <p:txBody>
          <a:bodyPr vert="horz" lIns="244026" tIns="122013" rIns="244026" bIns="122013" rtlCol="0">
            <a:normAutofit/>
          </a:bodyPr>
          <a:lstStyle/>
          <a:p>
            <a:pPr lvl="0" algn="r">
              <a:spcBef>
                <a:spcPct val="20000"/>
              </a:spcBef>
            </a:pPr>
            <a:r>
              <a:rPr lang="en-US" sz="6000" i="1" dirty="0" smtClean="0">
                <a:solidFill>
                  <a:srgbClr val="504942"/>
                </a:solidFill>
                <a:latin typeface="Franklin Gothic Book" pitchFamily="34" charset="0"/>
              </a:rPr>
              <a:t>-source: </a:t>
            </a:r>
            <a:r>
              <a:rPr lang="en-US" sz="6000" i="1" dirty="0" err="1" smtClean="0">
                <a:solidFill>
                  <a:srgbClr val="504942"/>
                </a:solidFill>
                <a:latin typeface="Franklin Gothic Book" pitchFamily="34" charset="0"/>
              </a:rPr>
              <a:t>mefmobile</a:t>
            </a:r>
            <a:r>
              <a:rPr lang="en-US" sz="6000" i="1" dirty="0" smtClean="0">
                <a:solidFill>
                  <a:srgbClr val="504942"/>
                </a:solidFill>
                <a:latin typeface="Franklin Gothic Book" pitchFamily="34" charset="0"/>
              </a:rPr>
              <a:t>-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504942"/>
              </a:solidFill>
              <a:effectLst/>
              <a:uLnTx/>
              <a:uFillTx/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7" y="2133600"/>
            <a:ext cx="21948458" cy="2286000"/>
          </a:xfrm>
        </p:spPr>
        <p:txBody>
          <a:bodyPr>
            <a:noAutofit/>
          </a:bodyPr>
          <a:lstStyle/>
          <a:p>
            <a:pPr algn="ctr"/>
            <a:r>
              <a:rPr lang="en-US" sz="8500" dirty="0" smtClean="0">
                <a:latin typeface="Franklin Gothic Demi Cond" pitchFamily="34" charset="0"/>
              </a:rPr>
              <a:t>Mobile device users are looking for while on the go</a:t>
            </a:r>
            <a:endParaRPr lang="en-US" sz="8500" dirty="0">
              <a:latin typeface="Franklin Gothic Demi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63787" y="9220200"/>
            <a:ext cx="5715000" cy="2667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7000" dirty="0" smtClean="0"/>
              <a:t>business’s phone number</a:t>
            </a:r>
            <a:endParaRPr lang="en-US" sz="7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07587" y="9220200"/>
            <a:ext cx="4800600" cy="2667000"/>
          </a:xfrm>
          <a:prstGeom prst="rect">
            <a:avLst/>
          </a:prstGeom>
        </p:spPr>
        <p:txBody>
          <a:bodyPr vert="horz" lIns="244026" tIns="122013" rIns="244026" bIns="122013" rtlCol="0">
            <a:normAutofit/>
          </a:bodyPr>
          <a:lstStyle/>
          <a:p>
            <a:pPr lvl="0" algn="ctr"/>
            <a:r>
              <a:rPr lang="en-US" sz="7000" dirty="0" smtClean="0">
                <a:solidFill>
                  <a:srgbClr val="504942"/>
                </a:solidFill>
                <a:latin typeface="Franklin Gothic Medium Cond" pitchFamily="34" charset="0"/>
              </a:rPr>
              <a:t>directions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504942"/>
              </a:solidFill>
              <a:effectLst/>
              <a:uLnTx/>
              <a:uFillTx/>
              <a:latin typeface="Franklin Gothic Medium Cond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689387" y="9220200"/>
            <a:ext cx="4800600" cy="2667000"/>
          </a:xfrm>
          <a:prstGeom prst="rect">
            <a:avLst/>
          </a:prstGeom>
        </p:spPr>
        <p:txBody>
          <a:bodyPr vert="horz" lIns="244026" tIns="122013" rIns="244026" bIns="122013" rtlCol="0">
            <a:normAutofit/>
          </a:bodyPr>
          <a:lstStyle/>
          <a:p>
            <a:pPr lvl="0" algn="ctr"/>
            <a:r>
              <a:rPr lang="en-US" sz="7000" dirty="0" smtClean="0">
                <a:solidFill>
                  <a:srgbClr val="504942"/>
                </a:solidFill>
                <a:latin typeface="Franklin Gothic Medium Cond" pitchFamily="34" charset="0"/>
              </a:rPr>
              <a:t>hours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504942"/>
              </a:solidFill>
              <a:effectLst/>
              <a:uLnTx/>
              <a:uFillTx/>
              <a:latin typeface="Franklin Gothic Medium Cond" pitchFamily="34" charset="0"/>
              <a:ea typeface="+mn-ea"/>
              <a:cs typeface="+mn-cs"/>
            </a:endParaRPr>
          </a:p>
        </p:txBody>
      </p:sp>
      <p:pic>
        <p:nvPicPr>
          <p:cNvPr id="14338" name="Picture 2" descr="D:\WorkMelany\pptx info\17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0587" y="4837874"/>
            <a:ext cx="3401398" cy="4382326"/>
          </a:xfrm>
          <a:prstGeom prst="rect">
            <a:avLst/>
          </a:prstGeom>
          <a:noFill/>
        </p:spPr>
      </p:pic>
      <p:pic>
        <p:nvPicPr>
          <p:cNvPr id="14339" name="Picture 3" descr="D:\WorkMelany\pptx info\17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64787" y="4837874"/>
            <a:ext cx="4114800" cy="4382326"/>
          </a:xfrm>
          <a:prstGeom prst="rect">
            <a:avLst/>
          </a:prstGeom>
          <a:noFill/>
        </p:spPr>
      </p:pic>
      <p:pic>
        <p:nvPicPr>
          <p:cNvPr id="14340" name="Picture 4" descr="D:\WorkMelany\pptx info\17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22787" y="4837874"/>
            <a:ext cx="4114800" cy="438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449387" y="9753600"/>
            <a:ext cx="21945600" cy="17526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2300" dirty="0" smtClean="0">
                <a:latin typeface="Franklin Gothic Demi Cond" pitchFamily="34" charset="0"/>
              </a:rPr>
              <a:t>OVER HALF </a:t>
            </a:r>
            <a:r>
              <a:rPr lang="en-US" dirty="0" smtClean="0"/>
              <a:t>lead to purchase.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1449387" y="1828800"/>
            <a:ext cx="21945600" cy="1752600"/>
          </a:xfrm>
          <a:prstGeom prst="rect">
            <a:avLst/>
          </a:prstGeom>
        </p:spPr>
        <p:txBody>
          <a:bodyPr vert="horz" lIns="244026" tIns="122013" rIns="244026" bIns="122013" rtlCol="0">
            <a:noAutofit/>
          </a:bodyPr>
          <a:lstStyle/>
          <a:p>
            <a:pPr marL="0" marR="0" lvl="0" indent="0" algn="ctr" defTabSz="2440259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4942"/>
                </a:solidFill>
                <a:effectLst/>
                <a:uLnTx/>
                <a:uFillTx/>
                <a:latin typeface="Franklin Gothic Demi Cond" pitchFamily="34" charset="0"/>
              </a:rPr>
              <a:t>9 </a:t>
            </a: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4942"/>
                </a:solidFill>
                <a:effectLst/>
                <a:uLnTx/>
                <a:uFillTx/>
                <a:latin typeface="Franklin Gothic Demi Cond" pitchFamily="34" charset="0"/>
              </a:rPr>
              <a:t>out of </a:t>
            </a:r>
            <a:r>
              <a:rPr kumimoji="0" lang="en-US" sz="15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4942"/>
                </a:solidFill>
                <a:effectLst/>
                <a:uLnTx/>
                <a:uFillTx/>
                <a:latin typeface="Franklin Gothic Demi Cond" pitchFamily="34" charset="0"/>
              </a:rPr>
              <a:t>10 </a:t>
            </a:r>
            <a:r>
              <a:rPr kumimoji="0" lang="en-US" sz="8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4942"/>
                </a:solidFill>
                <a:effectLst/>
                <a:uLnTx/>
                <a:uFillTx/>
                <a:latin typeface="Franklin Gothic Medium Cond" pitchFamily="34" charset="0"/>
                <a:ea typeface="+mn-ea"/>
                <a:cs typeface="+mn-cs"/>
              </a:rPr>
              <a:t>mobile searches lead to action.</a:t>
            </a:r>
            <a:endParaRPr kumimoji="0" lang="en-US" sz="8500" b="0" i="0" u="none" strike="noStrike" kern="1200" cap="none" spc="0" normalizeH="0" baseline="0" noProof="0" dirty="0">
              <a:ln>
                <a:noFill/>
              </a:ln>
              <a:solidFill>
                <a:srgbClr val="504942"/>
              </a:solidFill>
              <a:effectLst/>
              <a:uLnTx/>
              <a:uFillTx/>
              <a:latin typeface="Franklin Gothic Medium Cond" pitchFamily="34" charset="0"/>
              <a:ea typeface="+mn-ea"/>
              <a:cs typeface="+mn-cs"/>
            </a:endParaRPr>
          </a:p>
        </p:txBody>
      </p:sp>
      <p:pic>
        <p:nvPicPr>
          <p:cNvPr id="15362" name="Picture 2" descr="D:\WorkMelany\pptx info\18o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8187" y="4648200"/>
            <a:ext cx="10709031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725987" y="6172200"/>
            <a:ext cx="15392400" cy="5486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500" dirty="0" smtClean="0">
                <a:latin typeface="Franklin Gothic Demi Cond" pitchFamily="34" charset="0"/>
              </a:rPr>
              <a:t>70</a:t>
            </a:r>
            <a:r>
              <a:rPr lang="en-US" sz="18500" dirty="0" smtClean="0">
                <a:latin typeface="Franklin Gothic Demi Cond" pitchFamily="34" charset="0"/>
              </a:rPr>
              <a:t>%</a:t>
            </a:r>
          </a:p>
          <a:p>
            <a:pPr>
              <a:spcBef>
                <a:spcPts val="0"/>
              </a:spcBef>
            </a:pPr>
            <a:r>
              <a:rPr lang="en-US" sz="7600" dirty="0" smtClean="0"/>
              <a:t>(It takes one month for the same percentage of desktop users to catch up)</a:t>
            </a:r>
            <a:endParaRPr lang="en-US" sz="7600" dirty="0"/>
          </a:p>
        </p:txBody>
      </p:sp>
      <p:pic>
        <p:nvPicPr>
          <p:cNvPr id="16388" name="Picture 4" descr="D:\WorkMelany\pptx info\19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8818" y="2639392"/>
            <a:ext cx="15214769" cy="3468259"/>
          </a:xfrm>
          <a:prstGeom prst="rect">
            <a:avLst/>
          </a:prstGeom>
          <a:noFill/>
        </p:spPr>
      </p:pic>
      <p:pic>
        <p:nvPicPr>
          <p:cNvPr id="16387" name="Picture 3" descr="D:\WorkMelany\pptx info\19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50586" y="2666999"/>
            <a:ext cx="2202471" cy="2683471"/>
          </a:xfrm>
          <a:prstGeom prst="rect">
            <a:avLst/>
          </a:prstGeom>
          <a:noFill/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9526587" y="6172200"/>
            <a:ext cx="10591800" cy="3048000"/>
          </a:xfrm>
          <a:prstGeom prst="rect">
            <a:avLst/>
          </a:prstGeom>
        </p:spPr>
        <p:txBody>
          <a:bodyPr vert="horz" lIns="244026" tIns="122013" rIns="244026" bIns="122013" rtlCol="0">
            <a:normAutofit/>
          </a:bodyPr>
          <a:lstStyle/>
          <a:p>
            <a:pPr lvl="0"/>
            <a:r>
              <a:rPr lang="en-US" sz="8500" dirty="0" smtClean="0">
                <a:solidFill>
                  <a:srgbClr val="504942"/>
                </a:solidFill>
                <a:latin typeface="Franklin Gothic Medium Cond" pitchFamily="34" charset="0"/>
              </a:rPr>
              <a:t>of mobile searches lead to action within one hour. </a:t>
            </a:r>
            <a:endParaRPr kumimoji="0" lang="en-US" sz="8500" b="0" i="0" u="none" strike="noStrike" kern="1200" cap="none" spc="0" normalizeH="0" baseline="0" noProof="0" dirty="0">
              <a:ln>
                <a:noFill/>
              </a:ln>
              <a:solidFill>
                <a:srgbClr val="504942"/>
              </a:solidFill>
              <a:effectLst/>
              <a:uLnTx/>
              <a:uFillTx/>
              <a:latin typeface="Franklin Gothic Medium Con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387" y="5638800"/>
            <a:ext cx="11353800" cy="2286000"/>
          </a:xfrm>
        </p:spPr>
        <p:txBody>
          <a:bodyPr/>
          <a:lstStyle/>
          <a:p>
            <a:r>
              <a:rPr lang="en-US" dirty="0" smtClean="0">
                <a:solidFill>
                  <a:srgbClr val="B6162D"/>
                </a:solidFill>
              </a:rPr>
              <a:t>About Us</a:t>
            </a:r>
            <a:endParaRPr lang="en-US" dirty="0">
              <a:solidFill>
                <a:srgbClr val="B6162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92387" y="7924800"/>
            <a:ext cx="18211800" cy="3657600"/>
          </a:xfrm>
        </p:spPr>
        <p:txBody>
          <a:bodyPr>
            <a:noAutofit/>
          </a:bodyPr>
          <a:lstStyle/>
          <a:p>
            <a:r>
              <a:rPr lang="en-US" sz="6500" dirty="0" err="1" smtClean="0">
                <a:solidFill>
                  <a:srgbClr val="504942"/>
                </a:solidFill>
              </a:rPr>
              <a:t>Lorem</a:t>
            </a:r>
            <a:r>
              <a:rPr lang="en-US" sz="6500" dirty="0" smtClean="0">
                <a:solidFill>
                  <a:srgbClr val="504942"/>
                </a:solidFill>
              </a:rPr>
              <a:t> </a:t>
            </a:r>
            <a:r>
              <a:rPr lang="en-US" sz="6500" dirty="0" err="1" smtClean="0">
                <a:solidFill>
                  <a:srgbClr val="504942"/>
                </a:solidFill>
              </a:rPr>
              <a:t>ipsum</a:t>
            </a:r>
            <a:r>
              <a:rPr lang="en-US" sz="6500" dirty="0" smtClean="0">
                <a:solidFill>
                  <a:srgbClr val="504942"/>
                </a:solidFill>
              </a:rPr>
              <a:t> dolor sit </a:t>
            </a:r>
            <a:r>
              <a:rPr lang="en-US" sz="6500" dirty="0" err="1" smtClean="0">
                <a:solidFill>
                  <a:srgbClr val="504942"/>
                </a:solidFill>
              </a:rPr>
              <a:t>amet</a:t>
            </a:r>
            <a:r>
              <a:rPr lang="en-US" sz="6500" dirty="0" smtClean="0">
                <a:solidFill>
                  <a:srgbClr val="504942"/>
                </a:solidFill>
              </a:rPr>
              <a:t>, </a:t>
            </a:r>
            <a:r>
              <a:rPr lang="en-US" sz="6500" dirty="0" err="1" smtClean="0">
                <a:solidFill>
                  <a:srgbClr val="504942"/>
                </a:solidFill>
              </a:rPr>
              <a:t>consectetur</a:t>
            </a:r>
            <a:r>
              <a:rPr lang="en-US" sz="6500" dirty="0" smtClean="0">
                <a:solidFill>
                  <a:srgbClr val="504942"/>
                </a:solidFill>
              </a:rPr>
              <a:t> </a:t>
            </a:r>
            <a:r>
              <a:rPr lang="en-US" sz="6500" dirty="0" err="1" smtClean="0">
                <a:solidFill>
                  <a:srgbClr val="504942"/>
                </a:solidFill>
              </a:rPr>
              <a:t>adipiscing</a:t>
            </a:r>
            <a:r>
              <a:rPr lang="en-US" sz="6500" dirty="0" smtClean="0">
                <a:solidFill>
                  <a:srgbClr val="504942"/>
                </a:solidFill>
              </a:rPr>
              <a:t> </a:t>
            </a:r>
            <a:r>
              <a:rPr lang="en-US" sz="6500" dirty="0" err="1" smtClean="0">
                <a:solidFill>
                  <a:srgbClr val="504942"/>
                </a:solidFill>
              </a:rPr>
              <a:t>elit</a:t>
            </a:r>
            <a:r>
              <a:rPr lang="en-US" sz="6500" dirty="0" smtClean="0">
                <a:solidFill>
                  <a:srgbClr val="504942"/>
                </a:solidFill>
              </a:rPr>
              <a:t>. </a:t>
            </a:r>
            <a:r>
              <a:rPr lang="en-US" sz="6500" dirty="0" err="1" smtClean="0">
                <a:solidFill>
                  <a:srgbClr val="504942"/>
                </a:solidFill>
              </a:rPr>
              <a:t>Mauris</a:t>
            </a:r>
            <a:r>
              <a:rPr lang="en-US" sz="6500" dirty="0" smtClean="0">
                <a:solidFill>
                  <a:srgbClr val="504942"/>
                </a:solidFill>
              </a:rPr>
              <a:t> </a:t>
            </a:r>
            <a:r>
              <a:rPr lang="en-US" sz="6500" dirty="0" err="1" smtClean="0">
                <a:solidFill>
                  <a:srgbClr val="504942"/>
                </a:solidFill>
              </a:rPr>
              <a:t>convallis</a:t>
            </a:r>
            <a:r>
              <a:rPr lang="en-US" sz="6500" dirty="0" smtClean="0">
                <a:solidFill>
                  <a:srgbClr val="504942"/>
                </a:solidFill>
              </a:rPr>
              <a:t> </a:t>
            </a:r>
            <a:r>
              <a:rPr lang="en-US" sz="6500" dirty="0" err="1" smtClean="0">
                <a:solidFill>
                  <a:srgbClr val="504942"/>
                </a:solidFill>
              </a:rPr>
              <a:t>nulla</a:t>
            </a:r>
            <a:r>
              <a:rPr lang="en-US" sz="6500" dirty="0" smtClean="0">
                <a:solidFill>
                  <a:srgbClr val="504942"/>
                </a:solidFill>
              </a:rPr>
              <a:t> </a:t>
            </a:r>
            <a:r>
              <a:rPr lang="en-US" sz="6500" dirty="0" err="1" smtClean="0">
                <a:solidFill>
                  <a:srgbClr val="504942"/>
                </a:solidFill>
              </a:rPr>
              <a:t>mauris</a:t>
            </a:r>
            <a:r>
              <a:rPr lang="en-US" sz="6500" dirty="0" smtClean="0">
                <a:solidFill>
                  <a:srgbClr val="504942"/>
                </a:solidFill>
              </a:rPr>
              <a:t>, non </a:t>
            </a:r>
            <a:r>
              <a:rPr lang="en-US" sz="6500" dirty="0" err="1" smtClean="0">
                <a:solidFill>
                  <a:srgbClr val="504942"/>
                </a:solidFill>
              </a:rPr>
              <a:t>semper</a:t>
            </a:r>
            <a:r>
              <a:rPr lang="en-US" sz="6500" dirty="0" smtClean="0">
                <a:solidFill>
                  <a:srgbClr val="504942"/>
                </a:solidFill>
              </a:rPr>
              <a:t> </a:t>
            </a:r>
            <a:r>
              <a:rPr lang="en-US" sz="6500" dirty="0" err="1" smtClean="0">
                <a:solidFill>
                  <a:srgbClr val="504942"/>
                </a:solidFill>
              </a:rPr>
              <a:t>nunc</a:t>
            </a:r>
            <a:r>
              <a:rPr lang="en-US" sz="6500" dirty="0" smtClean="0">
                <a:solidFill>
                  <a:srgbClr val="504942"/>
                </a:solidFill>
              </a:rPr>
              <a:t>. Cum </a:t>
            </a:r>
            <a:r>
              <a:rPr lang="en-US" sz="6500" dirty="0" err="1" smtClean="0">
                <a:solidFill>
                  <a:srgbClr val="504942"/>
                </a:solidFill>
              </a:rPr>
              <a:t>sociis</a:t>
            </a:r>
            <a:r>
              <a:rPr lang="en-US" sz="6500" dirty="0" smtClean="0">
                <a:solidFill>
                  <a:srgbClr val="504942"/>
                </a:solidFill>
              </a:rPr>
              <a:t> </a:t>
            </a:r>
            <a:r>
              <a:rPr lang="en-US" sz="6500" dirty="0" err="1" smtClean="0">
                <a:solidFill>
                  <a:srgbClr val="504942"/>
                </a:solidFill>
              </a:rPr>
              <a:t>natoque</a:t>
            </a:r>
            <a:r>
              <a:rPr lang="en-US" sz="6500" dirty="0" smtClean="0">
                <a:solidFill>
                  <a:srgbClr val="504942"/>
                </a:solidFill>
              </a:rPr>
              <a:t> </a:t>
            </a:r>
            <a:r>
              <a:rPr lang="en-US" sz="6500" dirty="0" err="1" smtClean="0">
                <a:solidFill>
                  <a:srgbClr val="504942"/>
                </a:solidFill>
              </a:rPr>
              <a:t>penatibus</a:t>
            </a:r>
            <a:r>
              <a:rPr lang="en-US" sz="6500" dirty="0" smtClean="0">
                <a:solidFill>
                  <a:srgbClr val="504942"/>
                </a:solidFill>
              </a:rPr>
              <a:t> et </a:t>
            </a:r>
            <a:r>
              <a:rPr lang="en-US" sz="6500" dirty="0" err="1" smtClean="0">
                <a:solidFill>
                  <a:srgbClr val="504942"/>
                </a:solidFill>
              </a:rPr>
              <a:t>magnis</a:t>
            </a:r>
            <a:r>
              <a:rPr lang="en-US" sz="6500" dirty="0" smtClean="0">
                <a:solidFill>
                  <a:srgbClr val="504942"/>
                </a:solidFill>
              </a:rPr>
              <a:t> </a:t>
            </a:r>
            <a:r>
              <a:rPr lang="en-US" sz="6500" dirty="0" err="1" smtClean="0">
                <a:solidFill>
                  <a:srgbClr val="504942"/>
                </a:solidFill>
              </a:rPr>
              <a:t>dis</a:t>
            </a:r>
            <a:r>
              <a:rPr lang="en-US" sz="6500" dirty="0" smtClean="0">
                <a:solidFill>
                  <a:srgbClr val="504942"/>
                </a:solidFill>
              </a:rPr>
              <a:t> parturient </a:t>
            </a:r>
            <a:r>
              <a:rPr lang="en-US" sz="6500" dirty="0" err="1" smtClean="0">
                <a:solidFill>
                  <a:srgbClr val="504942"/>
                </a:solidFill>
              </a:rPr>
              <a:t>montes</a:t>
            </a:r>
            <a:r>
              <a:rPr lang="en-US" sz="6500" dirty="0" smtClean="0">
                <a:solidFill>
                  <a:srgbClr val="504942"/>
                </a:solidFill>
              </a:rPr>
              <a:t>.</a:t>
            </a:r>
            <a:endParaRPr lang="en-US" sz="6500" dirty="0">
              <a:solidFill>
                <a:srgbClr val="50494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735387" y="3962400"/>
            <a:ext cx="10515600" cy="7391400"/>
          </a:xfrm>
        </p:spPr>
        <p:txBody>
          <a:bodyPr>
            <a:normAutofit lnSpcReduction="10000"/>
          </a:bodyPr>
          <a:lstStyle/>
          <a:p>
            <a:r>
              <a:rPr lang="en-US" sz="15500" dirty="0" smtClean="0">
                <a:latin typeface="Franklin Gothic Demi Cond" pitchFamily="34" charset="0"/>
              </a:rPr>
              <a:t>74</a:t>
            </a:r>
            <a:r>
              <a:rPr lang="en-US" sz="15500" dirty="0" smtClean="0">
                <a:latin typeface="Franklin Gothic Demi Cond" pitchFamily="34" charset="0"/>
              </a:rPr>
              <a:t>%</a:t>
            </a:r>
          </a:p>
          <a:p>
            <a:r>
              <a:rPr lang="en-US" sz="9400" dirty="0" smtClean="0"/>
              <a:t>of </a:t>
            </a:r>
            <a:r>
              <a:rPr lang="en-US" sz="9400" dirty="0" err="1" smtClean="0"/>
              <a:t>smartphone</a:t>
            </a:r>
            <a:r>
              <a:rPr lang="en-US" sz="9400" dirty="0" smtClean="0"/>
              <a:t> users </a:t>
            </a:r>
            <a:r>
              <a:rPr lang="en-US" dirty="0" smtClean="0"/>
              <a:t>use their phone to help </a:t>
            </a:r>
            <a:r>
              <a:rPr lang="en-US" sz="13000" dirty="0" smtClean="0">
                <a:latin typeface="Franklin Gothic Demi Cond" pitchFamily="34" charset="0"/>
              </a:rPr>
              <a:t>with shopping.</a:t>
            </a:r>
            <a:endParaRPr lang="en-US" sz="13000" dirty="0">
              <a:latin typeface="Franklin Gothic Demi Cond" pitchFamily="34" charset="0"/>
            </a:endParaRPr>
          </a:p>
        </p:txBody>
      </p:sp>
      <p:pic>
        <p:nvPicPr>
          <p:cNvPr id="17411" name="Picture 3" descr="D:\WorkMelany\pptx info\20o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6787" y="3124200"/>
            <a:ext cx="5504494" cy="7380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296987" y="7772400"/>
            <a:ext cx="21945600" cy="2362200"/>
          </a:xfrm>
        </p:spPr>
        <p:txBody>
          <a:bodyPr/>
          <a:lstStyle/>
          <a:p>
            <a:pPr algn="ctr"/>
            <a:r>
              <a:rPr lang="en-US" dirty="0" smtClean="0"/>
              <a:t>With </a:t>
            </a:r>
            <a:r>
              <a:rPr lang="en-US" dirty="0" smtClean="0">
                <a:latin typeface="Franklin Gothic Demi Cond" pitchFamily="34" charset="0"/>
              </a:rPr>
              <a:t>79% </a:t>
            </a:r>
            <a:r>
              <a:rPr lang="en-US" dirty="0" smtClean="0"/>
              <a:t>ultimately </a:t>
            </a:r>
            <a:r>
              <a:rPr lang="en-US" dirty="0" smtClean="0">
                <a:latin typeface="Franklin Gothic Demi Cond" pitchFamily="34" charset="0"/>
              </a:rPr>
              <a:t>making a purchase </a:t>
            </a:r>
            <a:r>
              <a:rPr lang="en-US" dirty="0" smtClean="0"/>
              <a:t>as a result.</a:t>
            </a:r>
            <a:endParaRPr lang="en-US" dirty="0"/>
          </a:p>
        </p:txBody>
      </p:sp>
      <p:pic>
        <p:nvPicPr>
          <p:cNvPr id="18435" name="Picture 3" descr="D:\WorkMelany\pptx info\21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2787" y="4495800"/>
            <a:ext cx="16078200" cy="1186401"/>
          </a:xfrm>
          <a:prstGeom prst="rect">
            <a:avLst/>
          </a:prstGeom>
          <a:noFill/>
        </p:spPr>
      </p:pic>
      <p:pic>
        <p:nvPicPr>
          <p:cNvPr id="18436" name="Picture 4" descr="D:\WorkMelany\pptx info\21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2787" y="2362199"/>
            <a:ext cx="4968056" cy="5029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30587" y="2667000"/>
            <a:ext cx="18288000" cy="6019800"/>
          </a:xfrm>
        </p:spPr>
        <p:txBody>
          <a:bodyPr/>
          <a:lstStyle/>
          <a:p>
            <a:r>
              <a:rPr lang="en-US" dirty="0" smtClean="0"/>
              <a:t>Mobile coupons receive </a:t>
            </a:r>
            <a:r>
              <a:rPr lang="en-US" dirty="0" smtClean="0">
                <a:latin typeface="Franklin Gothic Demi Cond" pitchFamily="34" charset="0"/>
              </a:rPr>
              <a:t>10 times higher </a:t>
            </a:r>
            <a:r>
              <a:rPr lang="en-US" dirty="0" smtClean="0"/>
              <a:t>redemption rates than print coupons.</a:t>
            </a:r>
            <a:endParaRPr lang="en-US" dirty="0"/>
          </a:p>
        </p:txBody>
      </p:sp>
      <p:pic>
        <p:nvPicPr>
          <p:cNvPr id="19459" name="Picture 3" descr="D:\WorkMelany\pptx info\22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6787" y="6248400"/>
            <a:ext cx="17449800" cy="3054670"/>
          </a:xfrm>
          <a:prstGeom prst="rect">
            <a:avLst/>
          </a:prstGeom>
          <a:noFill/>
        </p:spPr>
      </p:pic>
      <p:pic>
        <p:nvPicPr>
          <p:cNvPr id="19460" name="Picture 4" descr="D:\WorkMelany\pptx info\22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41787" y="9372600"/>
            <a:ext cx="4314721" cy="2863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516187" y="3886200"/>
            <a:ext cx="10058400" cy="7391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5500" dirty="0" smtClean="0">
                <a:latin typeface="Franklin Gothic Demi Cond" pitchFamily="34" charset="0"/>
              </a:rPr>
              <a:t>81</a:t>
            </a:r>
            <a:r>
              <a:rPr lang="en-US" sz="15500" dirty="0" smtClean="0">
                <a:latin typeface="Franklin Gothic Demi Cond" pitchFamily="34" charset="0"/>
              </a:rPr>
              <a:t>%</a:t>
            </a:r>
          </a:p>
          <a:p>
            <a:pPr>
              <a:spcBef>
                <a:spcPts val="0"/>
              </a:spcBef>
            </a:pPr>
            <a:r>
              <a:rPr lang="en-US" sz="7000" dirty="0" smtClean="0"/>
              <a:t>of </a:t>
            </a:r>
            <a:r>
              <a:rPr lang="en-US" sz="7000" dirty="0" err="1" smtClean="0"/>
              <a:t>smartphone</a:t>
            </a:r>
            <a:r>
              <a:rPr lang="en-US" sz="7000" dirty="0" smtClean="0"/>
              <a:t> users have done product research via </a:t>
            </a:r>
            <a:r>
              <a:rPr lang="en-US" sz="14400" dirty="0" err="1" smtClean="0">
                <a:latin typeface="Franklin Gothic Demi Cond" pitchFamily="34" charset="0"/>
              </a:rPr>
              <a:t>smartphone</a:t>
            </a:r>
            <a:endParaRPr lang="en-US" sz="14400" dirty="0">
              <a:latin typeface="Franklin Gothic Demi Cond" pitchFamily="34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7469187" y="10972800"/>
            <a:ext cx="15011400" cy="1295400"/>
          </a:xfrm>
          <a:prstGeom prst="rect">
            <a:avLst/>
          </a:prstGeom>
        </p:spPr>
        <p:txBody>
          <a:bodyPr vert="horz" lIns="244026" tIns="122013" rIns="244026" bIns="122013" rtlCol="0">
            <a:normAutofit/>
          </a:bodyPr>
          <a:lstStyle/>
          <a:p>
            <a:pPr lvl="0" algn="r">
              <a:spcBef>
                <a:spcPct val="20000"/>
              </a:spcBef>
            </a:pPr>
            <a:r>
              <a:rPr lang="en-US" sz="6000" i="1" dirty="0" smtClean="0">
                <a:solidFill>
                  <a:srgbClr val="504942"/>
                </a:solidFill>
                <a:latin typeface="Franklin Gothic Book" pitchFamily="34" charset="0"/>
              </a:rPr>
              <a:t> [ research from Prosper Mobile Insights ]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504942"/>
              </a:solidFill>
              <a:effectLst/>
              <a:uLnTx/>
              <a:uFillTx/>
              <a:latin typeface="Franklin Gothic Book" pitchFamily="34" charset="0"/>
            </a:endParaRPr>
          </a:p>
        </p:txBody>
      </p:sp>
      <p:pic>
        <p:nvPicPr>
          <p:cNvPr id="20483" name="Picture 3" descr="D:\WorkMelany\pptx info\23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5387" y="3124200"/>
            <a:ext cx="3956051" cy="3189959"/>
          </a:xfrm>
          <a:prstGeom prst="rect">
            <a:avLst/>
          </a:prstGeom>
          <a:noFill/>
        </p:spPr>
      </p:pic>
      <p:pic>
        <p:nvPicPr>
          <p:cNvPr id="20484" name="Picture 4" descr="D:\WorkMelany\pptx info\23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2386" y="1752600"/>
            <a:ext cx="4395612" cy="4282582"/>
          </a:xfrm>
          <a:prstGeom prst="rect">
            <a:avLst/>
          </a:prstGeom>
          <a:noFill/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11736387" y="4572000"/>
            <a:ext cx="2362200" cy="1600200"/>
          </a:xfrm>
          <a:prstGeom prst="rect">
            <a:avLst/>
          </a:prstGeom>
        </p:spPr>
        <p:txBody>
          <a:bodyPr vert="horz" lIns="244026" tIns="122013" rIns="244026" bIns="122013" rtlCol="0">
            <a:normAutofit/>
          </a:bodyPr>
          <a:lstStyle/>
          <a:p>
            <a:pPr marL="0" marR="0" lvl="0" indent="0" algn="l" defTabSz="24402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4942"/>
                </a:solidFill>
                <a:effectLst/>
                <a:uLnTx/>
                <a:uFillTx/>
                <a:latin typeface="Franklin Gothic Medium Cond" pitchFamily="34" charset="0"/>
                <a:ea typeface="+mn-ea"/>
                <a:cs typeface="+mn-cs"/>
              </a:rPr>
              <a:t>and</a:t>
            </a:r>
            <a:endParaRPr kumimoji="0" lang="en-US" sz="8500" b="0" i="0" u="none" strike="noStrike" kern="1200" cap="none" spc="0" normalizeH="0" baseline="0" noProof="0" dirty="0">
              <a:ln>
                <a:noFill/>
              </a:ln>
              <a:solidFill>
                <a:srgbClr val="504942"/>
              </a:solidFill>
              <a:effectLst/>
              <a:uLnTx/>
              <a:uFillTx/>
              <a:latin typeface="Franklin Gothic Medium Cond" pitchFamily="34" charset="0"/>
              <a:ea typeface="+mn-ea"/>
              <a:cs typeface="+mn-cs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4784387" y="4419600"/>
            <a:ext cx="7010400" cy="6477000"/>
          </a:xfrm>
          <a:prstGeom prst="rect">
            <a:avLst/>
          </a:prstGeom>
        </p:spPr>
        <p:txBody>
          <a:bodyPr vert="horz" lIns="244026" tIns="122013" rIns="244026" bIns="122013" rtlCol="0">
            <a:normAutofit/>
          </a:bodyPr>
          <a:lstStyle/>
          <a:p>
            <a:pPr marL="0" marR="0" lvl="0" indent="0" algn="l" defTabSz="2440259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4942"/>
                </a:solidFill>
                <a:effectLst/>
                <a:uLnTx/>
                <a:uFillTx/>
                <a:latin typeface="Franklin Gothic Demi Cond" pitchFamily="34" charset="0"/>
              </a:rPr>
              <a:t>50%</a:t>
            </a:r>
          </a:p>
          <a:p>
            <a:pPr lvl="0"/>
            <a:r>
              <a:rPr lang="en-US" sz="7000" dirty="0" smtClean="0">
                <a:solidFill>
                  <a:srgbClr val="504942"/>
                </a:solidFill>
                <a:latin typeface="Franklin Gothic Medium Cond" pitchFamily="34" charset="0"/>
              </a:rPr>
              <a:t>have made a purchase with one.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504942"/>
              </a:solidFill>
              <a:effectLst/>
              <a:uLnTx/>
              <a:uFillTx/>
              <a:latin typeface="Franklin Gothic Medium Con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4327187" y="8229600"/>
            <a:ext cx="8991600" cy="3048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5500" dirty="0" smtClean="0">
                <a:latin typeface="Franklin Gothic Demi Cond" pitchFamily="34" charset="0"/>
              </a:rPr>
              <a:t>61% </a:t>
            </a:r>
            <a:r>
              <a:rPr lang="en-US" dirty="0" smtClean="0"/>
              <a:t>called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8459787" y="1676400"/>
            <a:ext cx="12496800" cy="51054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15500" dirty="0" smtClean="0">
                <a:latin typeface="Franklin Gothic Demi Cond" pitchFamily="34" charset="0"/>
              </a:rPr>
              <a:t>95%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of </a:t>
            </a:r>
            <a:r>
              <a:rPr lang="en-US" dirty="0" err="1" smtClean="0"/>
              <a:t>smartphone</a:t>
            </a:r>
            <a:r>
              <a:rPr lang="en-US" dirty="0" smtClean="0"/>
              <a:t> users looked up local information</a:t>
            </a:r>
            <a:r>
              <a:rPr lang="en-US" dirty="0" smtClean="0"/>
              <a:t>.</a:t>
            </a:r>
          </a:p>
        </p:txBody>
      </p:sp>
      <p:pic>
        <p:nvPicPr>
          <p:cNvPr id="21507" name="Picture 3" descr="D:\WorkMelany\pptx info\24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9787" y="7391400"/>
            <a:ext cx="8915400" cy="4532619"/>
          </a:xfrm>
          <a:prstGeom prst="rect">
            <a:avLst/>
          </a:prstGeom>
          <a:noFill/>
        </p:spPr>
      </p:pic>
      <p:pic>
        <p:nvPicPr>
          <p:cNvPr id="21508" name="Picture 4" descr="D:\WorkMelany\pptx info\24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4949" y="1905000"/>
            <a:ext cx="3708507" cy="651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3488987" y="5486400"/>
            <a:ext cx="9829800" cy="3505200"/>
          </a:xfrm>
        </p:spPr>
        <p:txBody>
          <a:bodyPr/>
          <a:lstStyle/>
          <a:p>
            <a:r>
              <a:rPr lang="en-US" sz="15500" dirty="0" smtClean="0">
                <a:latin typeface="Franklin Gothic Demi Cond" pitchFamily="34" charset="0"/>
              </a:rPr>
              <a:t>59% </a:t>
            </a:r>
            <a:r>
              <a:rPr lang="en-US" dirty="0" smtClean="0"/>
              <a:t>visited</a:t>
            </a:r>
            <a:endParaRPr lang="en-US" dirty="0"/>
          </a:p>
        </p:txBody>
      </p:sp>
      <p:pic>
        <p:nvPicPr>
          <p:cNvPr id="22531" name="Picture 3" descr="D:\WorkMelany\pptx info\25o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5762" y="-457200"/>
            <a:ext cx="9293625" cy="9525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106987" y="2743200"/>
            <a:ext cx="18364200" cy="2438400"/>
          </a:xfrm>
        </p:spPr>
        <p:txBody>
          <a:bodyPr>
            <a:normAutofit/>
          </a:bodyPr>
          <a:lstStyle/>
          <a:p>
            <a:r>
              <a:rPr lang="en-US" sz="7000" dirty="0" smtClean="0"/>
              <a:t>Of the 95% who looked up local information</a:t>
            </a:r>
            <a:endParaRPr lang="en-US" sz="7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354387" y="2362200"/>
            <a:ext cx="11963400" cy="8915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5500" dirty="0" smtClean="0">
                <a:latin typeface="Franklin Gothic Demi Cond" pitchFamily="34" charset="0"/>
              </a:rPr>
              <a:t>65%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of mobile users said they used their mobile device to find a business to make an </a:t>
            </a:r>
            <a:r>
              <a:rPr lang="en-US" sz="11900" dirty="0" smtClean="0">
                <a:latin typeface="Franklin Gothic Demi Cond" pitchFamily="34" charset="0"/>
              </a:rPr>
              <a:t>in-store purchase.</a:t>
            </a:r>
            <a:endParaRPr lang="en-US" sz="11900" dirty="0">
              <a:latin typeface="Franklin Gothic Demi Cond" pitchFamily="34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3488987" y="10972800"/>
            <a:ext cx="8991600" cy="1295400"/>
          </a:xfrm>
          <a:prstGeom prst="rect">
            <a:avLst/>
          </a:prstGeom>
        </p:spPr>
        <p:txBody>
          <a:bodyPr vert="horz" lIns="244026" tIns="122013" rIns="244026" bIns="122013" rtlCol="0">
            <a:normAutofit/>
          </a:bodyPr>
          <a:lstStyle/>
          <a:p>
            <a:pPr lvl="0" algn="r">
              <a:spcBef>
                <a:spcPct val="20000"/>
              </a:spcBef>
            </a:pPr>
            <a:r>
              <a:rPr lang="en-US" sz="6000" i="1" dirty="0" smtClean="0">
                <a:solidFill>
                  <a:srgbClr val="504942"/>
                </a:solidFill>
                <a:latin typeface="Franklin Gothic Book" pitchFamily="34" charset="0"/>
              </a:rPr>
              <a:t>-source: </a:t>
            </a:r>
            <a:r>
              <a:rPr lang="en-US" sz="6000" i="1" dirty="0" smtClean="0">
                <a:solidFill>
                  <a:srgbClr val="504942"/>
                </a:solidFill>
                <a:latin typeface="Franklin Gothic Book" pitchFamily="34" charset="0"/>
              </a:rPr>
              <a:t>Google 2011-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504942"/>
              </a:solidFill>
              <a:effectLst/>
              <a:uLnTx/>
              <a:uFillTx/>
              <a:latin typeface="Franklin Gothic Book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089187" y="1828800"/>
            <a:ext cx="6209911" cy="8534400"/>
            <a:chOff x="15365995" y="2362200"/>
            <a:chExt cx="6209911" cy="8534400"/>
          </a:xfrm>
        </p:grpSpPr>
        <p:pic>
          <p:nvPicPr>
            <p:cNvPr id="23556" name="Picture 4" descr="D:\WorkMelany\pptx info\26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365995" y="3505200"/>
              <a:ext cx="5053304" cy="7391400"/>
            </a:xfrm>
            <a:prstGeom prst="rect">
              <a:avLst/>
            </a:prstGeom>
            <a:noFill/>
          </p:spPr>
        </p:pic>
        <p:pic>
          <p:nvPicPr>
            <p:cNvPr id="23555" name="Picture 3" descr="D:\WorkMelany\pptx info\26b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822987" y="2362200"/>
              <a:ext cx="2752919" cy="290376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897187" y="3505200"/>
            <a:ext cx="13258800" cy="7543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5500" dirty="0" smtClean="0">
                <a:latin typeface="Franklin Gothic Demi Cond" pitchFamily="34" charset="0"/>
              </a:rPr>
              <a:t>72%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of consumers aged 20-40 in US and UK will use mobile devices </a:t>
            </a:r>
            <a:r>
              <a:rPr lang="en-US" sz="9800" dirty="0" smtClean="0">
                <a:latin typeface="Franklin Gothic Demi Cond" pitchFamily="34" charset="0"/>
              </a:rPr>
              <a:t>to compare prices in-store</a:t>
            </a:r>
            <a:endParaRPr lang="en-US" sz="9800" dirty="0">
              <a:latin typeface="Franklin Gothic Demi Cond" pitchFamily="34" charset="0"/>
            </a:endParaRPr>
          </a:p>
        </p:txBody>
      </p:sp>
      <p:pic>
        <p:nvPicPr>
          <p:cNvPr id="24579" name="Picture 3" descr="D:\WorkMelany\pptx info\27o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2587" y="2590800"/>
            <a:ext cx="5758709" cy="7563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9144000"/>
            <a:ext cx="20729099" cy="2393953"/>
          </a:xfrm>
        </p:spPr>
        <p:txBody>
          <a:bodyPr/>
          <a:lstStyle/>
          <a:p>
            <a:r>
              <a:rPr lang="en-US" dirty="0" smtClean="0"/>
              <a:t>Proper Mobile Optimization</a:t>
            </a:r>
            <a:endParaRPr lang="en-US" dirty="0"/>
          </a:p>
        </p:txBody>
      </p:sp>
      <p:pic>
        <p:nvPicPr>
          <p:cNvPr id="25603" name="Picture 3" descr="D:\WorkMelany\pptx info\28o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0456" y="1489510"/>
            <a:ext cx="10853331" cy="7578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4787" y="4572000"/>
            <a:ext cx="15240000" cy="7467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5500" dirty="0" smtClean="0">
                <a:latin typeface="Franklin Gothic Demi Cond" pitchFamily="34" charset="0"/>
              </a:rPr>
              <a:t>74%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of </a:t>
            </a:r>
            <a:r>
              <a:rPr lang="en-US" dirty="0" smtClean="0"/>
              <a:t>consumers will </a:t>
            </a:r>
            <a:r>
              <a:rPr lang="en-US" dirty="0" smtClean="0">
                <a:latin typeface="Franklin Gothic Demi Cond" pitchFamily="34" charset="0"/>
              </a:rPr>
              <a:t>wait 5 seconds </a:t>
            </a:r>
            <a:r>
              <a:rPr lang="en-US" dirty="0" smtClean="0"/>
              <a:t>for a web page to load on their mobile device before abandoning the site.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3488987" y="10972800"/>
            <a:ext cx="8991600" cy="1295400"/>
          </a:xfrm>
          <a:prstGeom prst="rect">
            <a:avLst/>
          </a:prstGeom>
        </p:spPr>
        <p:txBody>
          <a:bodyPr vert="horz" lIns="244026" tIns="122013" rIns="244026" bIns="122013" rtlCol="0">
            <a:normAutofit/>
          </a:bodyPr>
          <a:lstStyle/>
          <a:p>
            <a:pPr lvl="0" algn="r">
              <a:spcBef>
                <a:spcPct val="20000"/>
              </a:spcBef>
            </a:pPr>
            <a:r>
              <a:rPr lang="en-US" sz="6000" i="1" dirty="0" smtClean="0">
                <a:solidFill>
                  <a:srgbClr val="504942"/>
                </a:solidFill>
                <a:latin typeface="Franklin Gothic Book" pitchFamily="34" charset="0"/>
              </a:rPr>
              <a:t>-source: </a:t>
            </a:r>
            <a:r>
              <a:rPr lang="en-US" sz="6000" i="1" dirty="0" smtClean="0">
                <a:solidFill>
                  <a:srgbClr val="504942"/>
                </a:solidFill>
                <a:latin typeface="Franklin Gothic Book" pitchFamily="34" charset="0"/>
              </a:rPr>
              <a:t>Gomez</a:t>
            </a:r>
            <a:r>
              <a:rPr lang="en-US" sz="6000" i="1" dirty="0" smtClean="0">
                <a:solidFill>
                  <a:srgbClr val="504942"/>
                </a:solidFill>
                <a:latin typeface="Franklin Gothic Book" pitchFamily="34" charset="0"/>
              </a:rPr>
              <a:t>-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504942"/>
              </a:solidFill>
              <a:effectLst/>
              <a:uLnTx/>
              <a:uFillTx/>
              <a:latin typeface="Franklin Gothic Book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869987" y="1524000"/>
            <a:ext cx="7696200" cy="5143314"/>
            <a:chOff x="13869987" y="1524000"/>
            <a:chExt cx="7696200" cy="5143314"/>
          </a:xfrm>
        </p:grpSpPr>
        <p:pic>
          <p:nvPicPr>
            <p:cNvPr id="26628" name="Picture 4" descr="D:\WorkMelany\pptx info\29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869987" y="1524000"/>
              <a:ext cx="7696200" cy="5143314"/>
            </a:xfrm>
            <a:prstGeom prst="rect">
              <a:avLst/>
            </a:prstGeom>
            <a:noFill/>
          </p:spPr>
        </p:pic>
        <p:pic>
          <p:nvPicPr>
            <p:cNvPr id="26627" name="Picture 3" descr="D:\WorkMelany\pptx info\29b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116277" y="2518875"/>
              <a:ext cx="3203621" cy="315356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9163051"/>
            <a:ext cx="20729099" cy="2724149"/>
          </a:xfrm>
        </p:spPr>
        <p:txBody>
          <a:bodyPr/>
          <a:lstStyle/>
          <a:p>
            <a:r>
              <a:rPr lang="en-US" dirty="0" smtClean="0"/>
              <a:t>Why Mobile Websites?</a:t>
            </a:r>
            <a:endParaRPr lang="en-US" dirty="0"/>
          </a:p>
        </p:txBody>
      </p:sp>
      <p:pic>
        <p:nvPicPr>
          <p:cNvPr id="2051" name="Picture 3" descr="D:\WorkMelany\pptx info\3boxwh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1987" y="1828800"/>
            <a:ext cx="10515600" cy="718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906587" y="3657600"/>
            <a:ext cx="15621000" cy="7620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0000" dirty="0" smtClean="0">
                <a:latin typeface="Franklin Gothic Demi Cond" pitchFamily="34" charset="0"/>
              </a:rPr>
              <a:t>46% of consumers are unlikely </a:t>
            </a:r>
          </a:p>
          <a:p>
            <a:pPr>
              <a:spcBef>
                <a:spcPts val="0"/>
              </a:spcBef>
            </a:pPr>
            <a:r>
              <a:rPr lang="en-US" sz="12500" dirty="0" smtClean="0">
                <a:latin typeface="Franklin Gothic Demi Cond" pitchFamily="34" charset="0"/>
              </a:rPr>
              <a:t>to return to a mobile site</a:t>
            </a:r>
          </a:p>
          <a:p>
            <a:pPr>
              <a:spcBef>
                <a:spcPts val="0"/>
              </a:spcBef>
            </a:pPr>
            <a:r>
              <a:rPr lang="en-US" sz="7000" dirty="0" smtClean="0"/>
              <a:t>if </a:t>
            </a:r>
            <a:r>
              <a:rPr lang="en-US" sz="7000" dirty="0" smtClean="0"/>
              <a:t>it didn't work properly during their last visit</a:t>
            </a:r>
            <a:r>
              <a:rPr lang="en-US" sz="7000" dirty="0" smtClean="0"/>
              <a:t>. </a:t>
            </a:r>
            <a:endParaRPr lang="en-US" sz="7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7984787" y="3352800"/>
            <a:ext cx="4800600" cy="5969000"/>
            <a:chOff x="17984787" y="3352800"/>
            <a:chExt cx="4800600" cy="5969000"/>
          </a:xfrm>
        </p:grpSpPr>
        <p:pic>
          <p:nvPicPr>
            <p:cNvPr id="27651" name="Picture 3" descr="D:\WorkMelany\pptx info\30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84787" y="3352800"/>
              <a:ext cx="4267200" cy="5842000"/>
            </a:xfrm>
            <a:prstGeom prst="rect">
              <a:avLst/>
            </a:prstGeom>
            <a:noFill/>
          </p:spPr>
        </p:pic>
        <p:pic>
          <p:nvPicPr>
            <p:cNvPr id="27652" name="Picture 4" descr="D:\WorkMelany\pptx info\30b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575587" y="7086600"/>
              <a:ext cx="2209800" cy="2235200"/>
            </a:xfrm>
            <a:prstGeom prst="rect">
              <a:avLst/>
            </a:prstGeom>
            <a:noFill/>
          </p:spPr>
        </p:pic>
        <p:pic>
          <p:nvPicPr>
            <p:cNvPr id="27653" name="Picture 5" descr="D:\WorkMelany\pptx info\29b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975388" y="5105401"/>
              <a:ext cx="2438400" cy="2400301"/>
            </a:xfrm>
            <a:prstGeom prst="rect">
              <a:avLst/>
            </a:prstGeom>
            <a:noFill/>
          </p:spPr>
        </p:pic>
      </p:grpSp>
      <p:sp>
        <p:nvSpPr>
          <p:cNvPr id="7" name="Content Placeholder 1"/>
          <p:cNvSpPr txBox="1">
            <a:spLocks/>
          </p:cNvSpPr>
          <p:nvPr/>
        </p:nvSpPr>
        <p:spPr>
          <a:xfrm>
            <a:off x="13488987" y="10972800"/>
            <a:ext cx="8991600" cy="1295400"/>
          </a:xfrm>
          <a:prstGeom prst="rect">
            <a:avLst/>
          </a:prstGeom>
        </p:spPr>
        <p:txBody>
          <a:bodyPr vert="horz" lIns="244026" tIns="122013" rIns="244026" bIns="122013" rtlCol="0">
            <a:normAutofit/>
          </a:bodyPr>
          <a:lstStyle/>
          <a:p>
            <a:pPr lvl="0" algn="r">
              <a:spcBef>
                <a:spcPct val="20000"/>
              </a:spcBef>
            </a:pPr>
            <a:r>
              <a:rPr lang="en-US" sz="6000" i="1" dirty="0" smtClean="0">
                <a:solidFill>
                  <a:srgbClr val="504942"/>
                </a:solidFill>
                <a:latin typeface="Franklin Gothic Book" pitchFamily="34" charset="0"/>
              </a:rPr>
              <a:t>-source: </a:t>
            </a:r>
            <a:r>
              <a:rPr lang="en-US" sz="6000" i="1" dirty="0" smtClean="0">
                <a:solidFill>
                  <a:srgbClr val="504942"/>
                </a:solidFill>
                <a:latin typeface="Franklin Gothic Book" pitchFamily="34" charset="0"/>
              </a:rPr>
              <a:t>Gomez</a:t>
            </a:r>
            <a:r>
              <a:rPr lang="en-US" sz="6000" i="1" dirty="0" smtClean="0">
                <a:solidFill>
                  <a:srgbClr val="504942"/>
                </a:solidFill>
                <a:latin typeface="Franklin Gothic Book" pitchFamily="34" charset="0"/>
              </a:rPr>
              <a:t>-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504942"/>
              </a:solidFill>
              <a:effectLst/>
              <a:uLnTx/>
              <a:uFillTx/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268787" y="6400800"/>
            <a:ext cx="17526000" cy="5105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7500" dirty="0" smtClean="0"/>
              <a:t>of mobile browsers expect web pages to load </a:t>
            </a:r>
            <a:r>
              <a:rPr lang="en-US" sz="11000" dirty="0" smtClean="0">
                <a:latin typeface="Franklin Gothic Demi Cond" pitchFamily="34" charset="0"/>
              </a:rPr>
              <a:t>almost as quickly or faster as </a:t>
            </a:r>
            <a:r>
              <a:rPr lang="en-US" dirty="0" smtClean="0"/>
              <a:t>web pages on their desktop computers.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3488987" y="10972800"/>
            <a:ext cx="8991600" cy="1295400"/>
          </a:xfrm>
          <a:prstGeom prst="rect">
            <a:avLst/>
          </a:prstGeom>
        </p:spPr>
        <p:txBody>
          <a:bodyPr vert="horz" lIns="244026" tIns="122013" rIns="244026" bIns="122013" rtlCol="0">
            <a:normAutofit/>
          </a:bodyPr>
          <a:lstStyle/>
          <a:p>
            <a:pPr lvl="0" algn="r">
              <a:spcBef>
                <a:spcPct val="20000"/>
              </a:spcBef>
            </a:pPr>
            <a:r>
              <a:rPr lang="en-US" sz="6000" i="1" dirty="0" smtClean="0">
                <a:solidFill>
                  <a:srgbClr val="504942"/>
                </a:solidFill>
                <a:latin typeface="Franklin Gothic Book" pitchFamily="34" charset="0"/>
              </a:rPr>
              <a:t>-source: </a:t>
            </a:r>
            <a:r>
              <a:rPr lang="en-US" sz="6000" i="1" dirty="0" smtClean="0">
                <a:solidFill>
                  <a:srgbClr val="504942"/>
                </a:solidFill>
                <a:latin typeface="Franklin Gothic Book" pitchFamily="34" charset="0"/>
              </a:rPr>
              <a:t>Gomez</a:t>
            </a:r>
            <a:r>
              <a:rPr lang="en-US" sz="6000" i="1" dirty="0" smtClean="0">
                <a:solidFill>
                  <a:srgbClr val="504942"/>
                </a:solidFill>
                <a:latin typeface="Franklin Gothic Book" pitchFamily="34" charset="0"/>
              </a:rPr>
              <a:t>-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504942"/>
              </a:solidFill>
              <a:effectLst/>
              <a:uLnTx/>
              <a:uFillTx/>
              <a:latin typeface="Franklin Gothic Book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868987" y="2438400"/>
            <a:ext cx="5867400" cy="4038600"/>
          </a:xfrm>
          <a:prstGeom prst="rect">
            <a:avLst/>
          </a:prstGeom>
        </p:spPr>
        <p:txBody>
          <a:bodyPr vert="horz" lIns="244026" tIns="122013" rIns="244026" bIns="122013" rtlCol="0">
            <a:normAutofit/>
          </a:bodyPr>
          <a:lstStyle/>
          <a:p>
            <a:pPr marL="0" marR="0" lvl="0" indent="0" algn="l" defTabSz="24402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4942"/>
                </a:solidFill>
                <a:effectLst/>
                <a:uLnTx/>
                <a:uFillTx/>
                <a:latin typeface="Franklin Gothic Demi Cond" pitchFamily="34" charset="0"/>
              </a:rPr>
              <a:t>71%</a:t>
            </a:r>
            <a:endParaRPr kumimoji="0" lang="en-US" sz="23000" b="0" i="0" u="none" strike="noStrike" kern="1200" cap="none" spc="0" normalizeH="0" baseline="0" noProof="0" dirty="0">
              <a:ln>
                <a:noFill/>
              </a:ln>
              <a:solidFill>
                <a:srgbClr val="504942"/>
              </a:solidFill>
              <a:effectLst/>
              <a:uLnTx/>
              <a:uFillTx/>
              <a:latin typeface="Franklin Gothic Demi Cond" pitchFamily="34" charset="0"/>
            </a:endParaRPr>
          </a:p>
        </p:txBody>
      </p:sp>
      <p:pic>
        <p:nvPicPr>
          <p:cNvPr id="28675" name="Picture 3" descr="D:\WorkMelany\pptx info\31o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69787" y="1905000"/>
            <a:ext cx="6400800" cy="429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D:\WorkMelany\pptx info\32a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5786" y="2057400"/>
            <a:ext cx="5927425" cy="52578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9587" y="8077200"/>
            <a:ext cx="9677400" cy="3505200"/>
          </a:xfrm>
        </p:spPr>
        <p:txBody>
          <a:bodyPr/>
          <a:lstStyle/>
          <a:p>
            <a:r>
              <a:rPr lang="en-US" dirty="0" smtClean="0"/>
              <a:t>for poorly optimized sites, 12 page </a:t>
            </a:r>
            <a:r>
              <a:rPr lang="en-US" dirty="0" smtClean="0"/>
              <a:t>visits.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9983787" y="3352800"/>
            <a:ext cx="12039600" cy="3581400"/>
          </a:xfrm>
        </p:spPr>
        <p:txBody>
          <a:bodyPr>
            <a:noAutofit/>
          </a:bodyPr>
          <a:lstStyle/>
          <a:p>
            <a:r>
              <a:rPr lang="en-US" sz="8900" dirty="0" smtClean="0"/>
              <a:t>Mobile-optimized sites get </a:t>
            </a:r>
            <a:r>
              <a:rPr lang="en-US" dirty="0" smtClean="0"/>
              <a:t>an average of 19 page </a:t>
            </a:r>
            <a:r>
              <a:rPr lang="en-US" dirty="0" smtClean="0"/>
              <a:t>visits,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3488987" y="10972800"/>
            <a:ext cx="8991600" cy="1295400"/>
          </a:xfrm>
          <a:prstGeom prst="rect">
            <a:avLst/>
          </a:prstGeom>
        </p:spPr>
        <p:txBody>
          <a:bodyPr vert="horz" lIns="244026" tIns="122013" rIns="244026" bIns="122013" rtlCol="0">
            <a:normAutofit/>
          </a:bodyPr>
          <a:lstStyle/>
          <a:p>
            <a:pPr lvl="0" algn="r">
              <a:spcBef>
                <a:spcPct val="20000"/>
              </a:spcBef>
            </a:pPr>
            <a:r>
              <a:rPr lang="en-US" sz="6000" i="1" dirty="0" smtClean="0">
                <a:solidFill>
                  <a:srgbClr val="504942"/>
                </a:solidFill>
                <a:latin typeface="Franklin Gothic Book" pitchFamily="34" charset="0"/>
              </a:rPr>
              <a:t>-source: </a:t>
            </a:r>
            <a:r>
              <a:rPr lang="en-US" sz="6000" i="1" dirty="0" smtClean="0">
                <a:solidFill>
                  <a:srgbClr val="504942"/>
                </a:solidFill>
                <a:latin typeface="Franklin Gothic Book" pitchFamily="34" charset="0"/>
              </a:rPr>
              <a:t>IAB</a:t>
            </a:r>
            <a:r>
              <a:rPr lang="en-US" sz="6000" i="1" dirty="0" smtClean="0">
                <a:solidFill>
                  <a:srgbClr val="504942"/>
                </a:solidFill>
                <a:latin typeface="Franklin Gothic Book" pitchFamily="34" charset="0"/>
              </a:rPr>
              <a:t>-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504942"/>
              </a:solidFill>
              <a:effectLst/>
              <a:uLnTx/>
              <a:uFillTx/>
              <a:latin typeface="Franklin Gothic Book" pitchFamily="34" charset="0"/>
            </a:endParaRPr>
          </a:p>
        </p:txBody>
      </p:sp>
      <p:pic>
        <p:nvPicPr>
          <p:cNvPr id="29701" name="Picture 5" descr="D:\WorkMelany\pptx info\32b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22187" y="7543800"/>
            <a:ext cx="5084194" cy="4092156"/>
          </a:xfrm>
          <a:prstGeom prst="rect">
            <a:avLst/>
          </a:prstGeom>
          <a:noFill/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4040187" y="3505200"/>
            <a:ext cx="2743200" cy="2743200"/>
          </a:xfrm>
          <a:prstGeom prst="rect">
            <a:avLst/>
          </a:prstGeom>
        </p:spPr>
        <p:txBody>
          <a:bodyPr vert="horz" lIns="244026" tIns="122013" rIns="244026" bIns="122013" rtlCol="0">
            <a:normAutofit/>
          </a:bodyPr>
          <a:lstStyle/>
          <a:p>
            <a:pPr marL="0" marR="0" lvl="0" indent="0" algn="l" defTabSz="24402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Franklin Gothic Heavy" pitchFamily="34" charset="0"/>
              </a:rPr>
              <a:t>19</a:t>
            </a:r>
            <a:endParaRPr kumimoji="0" lang="en-US" sz="13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Franklin Gothic Heavy" pitchFamily="34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3260387" y="8686800"/>
            <a:ext cx="2057400" cy="2743200"/>
          </a:xfrm>
          <a:prstGeom prst="rect">
            <a:avLst/>
          </a:prstGeom>
        </p:spPr>
        <p:txBody>
          <a:bodyPr vert="horz" lIns="244026" tIns="122013" rIns="244026" bIns="122013" rtlCol="0">
            <a:normAutofit/>
          </a:bodyPr>
          <a:lstStyle/>
          <a:p>
            <a:pPr marL="0" marR="0" lvl="0" indent="0" algn="l" defTabSz="24402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Franklin Gothic Heavy" pitchFamily="34" charset="0"/>
              </a:rPr>
              <a:t>12</a:t>
            </a:r>
            <a:endParaRPr kumimoji="0" lang="en-US" sz="10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987" y="1828800"/>
            <a:ext cx="15014258" cy="1981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B6162D"/>
                </a:solidFill>
              </a:rPr>
              <a:t>Case Study</a:t>
            </a:r>
            <a:endParaRPr lang="en-US" dirty="0">
              <a:solidFill>
                <a:srgbClr val="B6162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30387" y="8839200"/>
            <a:ext cx="21412200" cy="3810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7000" dirty="0" err="1" smtClean="0"/>
              <a:t>Lorem</a:t>
            </a:r>
            <a:r>
              <a:rPr lang="en-US" sz="7000" dirty="0" smtClean="0"/>
              <a:t> </a:t>
            </a:r>
            <a:r>
              <a:rPr lang="en-US" sz="7000" dirty="0" err="1" smtClean="0"/>
              <a:t>ipsum</a:t>
            </a:r>
            <a:r>
              <a:rPr lang="en-US" sz="7000" dirty="0" smtClean="0"/>
              <a:t> dolor sit </a:t>
            </a:r>
            <a:r>
              <a:rPr lang="en-US" sz="7000" dirty="0" err="1" smtClean="0"/>
              <a:t>amet</a:t>
            </a:r>
            <a:r>
              <a:rPr lang="en-US" sz="7000" dirty="0" smtClean="0"/>
              <a:t>, </a:t>
            </a:r>
            <a:r>
              <a:rPr lang="en-US" sz="7000" dirty="0" err="1" smtClean="0"/>
              <a:t>consectetur</a:t>
            </a:r>
            <a:r>
              <a:rPr lang="en-US" sz="7000" dirty="0" smtClean="0"/>
              <a:t> </a:t>
            </a:r>
            <a:r>
              <a:rPr lang="en-US" sz="7000" dirty="0" err="1" smtClean="0"/>
              <a:t>adipiscing</a:t>
            </a:r>
            <a:r>
              <a:rPr lang="en-US" sz="7000" dirty="0" smtClean="0"/>
              <a:t> </a:t>
            </a:r>
            <a:r>
              <a:rPr lang="en-US" sz="7000" dirty="0" err="1" smtClean="0"/>
              <a:t>elit</a:t>
            </a:r>
            <a:r>
              <a:rPr lang="en-US" sz="7000" dirty="0" smtClean="0"/>
              <a:t>. </a:t>
            </a:r>
            <a:r>
              <a:rPr lang="en-US" sz="7000" dirty="0" err="1" smtClean="0"/>
              <a:t>Mauris</a:t>
            </a:r>
            <a:r>
              <a:rPr lang="en-US" sz="7000" dirty="0" smtClean="0"/>
              <a:t> </a:t>
            </a:r>
            <a:r>
              <a:rPr lang="en-US" sz="7000" dirty="0" err="1" smtClean="0"/>
              <a:t>convallis</a:t>
            </a:r>
            <a:r>
              <a:rPr lang="en-US" sz="7000" dirty="0" smtClean="0"/>
              <a:t> </a:t>
            </a:r>
            <a:r>
              <a:rPr lang="en-US" sz="7000" dirty="0" err="1" smtClean="0"/>
              <a:t>nulla</a:t>
            </a:r>
            <a:r>
              <a:rPr lang="en-US" sz="7000" dirty="0" smtClean="0"/>
              <a:t> </a:t>
            </a:r>
            <a:r>
              <a:rPr lang="en-US" sz="7000" dirty="0" err="1" smtClean="0"/>
              <a:t>mauris</a:t>
            </a:r>
            <a:r>
              <a:rPr lang="en-US" sz="7000" dirty="0" smtClean="0"/>
              <a:t>, non </a:t>
            </a:r>
            <a:r>
              <a:rPr lang="en-US" sz="7000" dirty="0" err="1" smtClean="0"/>
              <a:t>semper</a:t>
            </a:r>
            <a:r>
              <a:rPr lang="en-US" sz="7000" dirty="0" smtClean="0"/>
              <a:t> </a:t>
            </a:r>
            <a:r>
              <a:rPr lang="en-US" sz="7000" dirty="0" err="1" smtClean="0"/>
              <a:t>nunc</a:t>
            </a:r>
            <a:r>
              <a:rPr lang="en-US" sz="7000" dirty="0" smtClean="0"/>
              <a:t>. Cum </a:t>
            </a:r>
            <a:r>
              <a:rPr lang="en-US" sz="7000" dirty="0" err="1" smtClean="0"/>
              <a:t>sociis</a:t>
            </a:r>
            <a:r>
              <a:rPr lang="en-US" sz="7000" dirty="0" smtClean="0"/>
              <a:t> </a:t>
            </a:r>
            <a:r>
              <a:rPr lang="en-US" sz="7000" dirty="0" err="1" smtClean="0"/>
              <a:t>natoque</a:t>
            </a:r>
            <a:r>
              <a:rPr lang="en-US" sz="7000" dirty="0" smtClean="0"/>
              <a:t> </a:t>
            </a:r>
            <a:r>
              <a:rPr lang="en-US" sz="7000" dirty="0" err="1" smtClean="0"/>
              <a:t>penatibus</a:t>
            </a:r>
            <a:r>
              <a:rPr lang="en-US" sz="7000" dirty="0" smtClean="0"/>
              <a:t> et </a:t>
            </a:r>
            <a:r>
              <a:rPr lang="en-US" sz="7000" dirty="0" err="1" smtClean="0"/>
              <a:t>magnis</a:t>
            </a:r>
            <a:r>
              <a:rPr lang="en-US" sz="7000" dirty="0" smtClean="0"/>
              <a:t> </a:t>
            </a:r>
            <a:r>
              <a:rPr lang="en-US" sz="7000" dirty="0" err="1" smtClean="0"/>
              <a:t>dis</a:t>
            </a:r>
            <a:r>
              <a:rPr lang="en-US" sz="7000" dirty="0" smtClean="0"/>
              <a:t> parturient </a:t>
            </a:r>
            <a:r>
              <a:rPr lang="en-US" sz="7000" dirty="0" err="1" smtClean="0"/>
              <a:t>montes</a:t>
            </a:r>
            <a:r>
              <a:rPr lang="en-US" sz="7000" dirty="0" smtClean="0"/>
              <a:t>.</a:t>
            </a:r>
            <a:endParaRPr lang="en-US" sz="70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231187" y="6553200"/>
            <a:ext cx="15316200" cy="1905000"/>
          </a:xfrm>
          <a:prstGeom prst="rect">
            <a:avLst/>
          </a:prstGeom>
        </p:spPr>
        <p:txBody>
          <a:bodyPr vert="horz" lIns="244026" tIns="122013" rIns="244026" bIns="122013" rtlCol="0">
            <a:normAutofit fontScale="70000" lnSpcReduction="20000"/>
          </a:bodyPr>
          <a:lstStyle/>
          <a:p>
            <a:pPr lvl="0"/>
            <a:r>
              <a:rPr lang="en-US" sz="8500" dirty="0" err="1" smtClean="0">
                <a:solidFill>
                  <a:srgbClr val="504942"/>
                </a:solidFill>
                <a:latin typeface="Franklin Gothic Medium Cond" pitchFamily="34" charset="0"/>
              </a:rPr>
              <a:t>Lorem</a:t>
            </a:r>
            <a:r>
              <a:rPr lang="en-US" sz="8500" dirty="0" smtClean="0">
                <a:solidFill>
                  <a:srgbClr val="504942"/>
                </a:solidFill>
                <a:latin typeface="Franklin Gothic Medium Cond" pitchFamily="34" charset="0"/>
              </a:rPr>
              <a:t> </a:t>
            </a:r>
            <a:r>
              <a:rPr lang="en-US" sz="8500" dirty="0" err="1" smtClean="0">
                <a:solidFill>
                  <a:srgbClr val="504942"/>
                </a:solidFill>
                <a:latin typeface="Franklin Gothic Medium Cond" pitchFamily="34" charset="0"/>
              </a:rPr>
              <a:t>ipsum</a:t>
            </a:r>
            <a:r>
              <a:rPr lang="en-US" sz="8500" dirty="0" smtClean="0">
                <a:solidFill>
                  <a:srgbClr val="504942"/>
                </a:solidFill>
                <a:latin typeface="Franklin Gothic Medium Cond" pitchFamily="34" charset="0"/>
              </a:rPr>
              <a:t> dolor sit </a:t>
            </a:r>
            <a:r>
              <a:rPr lang="en-US" sz="8500" dirty="0" err="1" smtClean="0">
                <a:solidFill>
                  <a:srgbClr val="504942"/>
                </a:solidFill>
                <a:latin typeface="Franklin Gothic Medium Cond" pitchFamily="34" charset="0"/>
              </a:rPr>
              <a:t>amet</a:t>
            </a:r>
            <a:r>
              <a:rPr lang="en-US" sz="8500" dirty="0" smtClean="0">
                <a:solidFill>
                  <a:srgbClr val="504942"/>
                </a:solidFill>
                <a:latin typeface="Franklin Gothic Medium Cond" pitchFamily="34" charset="0"/>
              </a:rPr>
              <a:t>, </a:t>
            </a:r>
            <a:r>
              <a:rPr lang="en-US" sz="8500" dirty="0" err="1" smtClean="0">
                <a:solidFill>
                  <a:srgbClr val="504942"/>
                </a:solidFill>
                <a:latin typeface="Franklin Gothic Medium Cond" pitchFamily="34" charset="0"/>
              </a:rPr>
              <a:t>consectetur</a:t>
            </a:r>
            <a:r>
              <a:rPr lang="en-US" sz="8500" dirty="0" smtClean="0">
                <a:solidFill>
                  <a:srgbClr val="504942"/>
                </a:solidFill>
                <a:latin typeface="Franklin Gothic Medium Cond" pitchFamily="34" charset="0"/>
              </a:rPr>
              <a:t> </a:t>
            </a:r>
            <a:r>
              <a:rPr lang="en-US" sz="8500" dirty="0" err="1" smtClean="0">
                <a:solidFill>
                  <a:srgbClr val="504942"/>
                </a:solidFill>
                <a:latin typeface="Franklin Gothic Medium Cond" pitchFamily="34" charset="0"/>
              </a:rPr>
              <a:t>adipiscing</a:t>
            </a:r>
            <a:r>
              <a:rPr lang="en-US" sz="8500" dirty="0" smtClean="0">
                <a:solidFill>
                  <a:srgbClr val="504942"/>
                </a:solidFill>
                <a:latin typeface="Franklin Gothic Medium Cond" pitchFamily="34" charset="0"/>
              </a:rPr>
              <a:t> </a:t>
            </a:r>
            <a:r>
              <a:rPr lang="en-US" sz="8500" dirty="0" err="1" smtClean="0">
                <a:solidFill>
                  <a:srgbClr val="504942"/>
                </a:solidFill>
                <a:latin typeface="Franklin Gothic Medium Cond" pitchFamily="34" charset="0"/>
              </a:rPr>
              <a:t>elit</a:t>
            </a:r>
            <a:r>
              <a:rPr lang="en-US" sz="8500" dirty="0" smtClean="0">
                <a:solidFill>
                  <a:srgbClr val="504942"/>
                </a:solidFill>
                <a:latin typeface="Franklin Gothic Medium Cond" pitchFamily="34" charset="0"/>
              </a:rPr>
              <a:t>. </a:t>
            </a:r>
            <a:r>
              <a:rPr lang="en-US" sz="8500" dirty="0" err="1" smtClean="0">
                <a:solidFill>
                  <a:srgbClr val="504942"/>
                </a:solidFill>
                <a:latin typeface="Franklin Gothic Medium Cond" pitchFamily="34" charset="0"/>
              </a:rPr>
              <a:t>Mauris</a:t>
            </a:r>
            <a:r>
              <a:rPr lang="en-US" sz="8500" dirty="0" smtClean="0">
                <a:solidFill>
                  <a:srgbClr val="504942"/>
                </a:solidFill>
                <a:latin typeface="Franklin Gothic Medium Cond" pitchFamily="34" charset="0"/>
              </a:rPr>
              <a:t> </a:t>
            </a:r>
            <a:r>
              <a:rPr lang="en-US" sz="8500" dirty="0" err="1" smtClean="0">
                <a:solidFill>
                  <a:srgbClr val="504942"/>
                </a:solidFill>
                <a:latin typeface="Franklin Gothic Medium Cond" pitchFamily="34" charset="0"/>
              </a:rPr>
              <a:t>convallis</a:t>
            </a:r>
            <a:r>
              <a:rPr lang="en-US" sz="8500" dirty="0" smtClean="0">
                <a:solidFill>
                  <a:srgbClr val="504942"/>
                </a:solidFill>
                <a:latin typeface="Franklin Gothic Medium Cond" pitchFamily="34" charset="0"/>
              </a:rPr>
              <a:t> </a:t>
            </a:r>
            <a:r>
              <a:rPr lang="en-US" sz="8500" dirty="0" err="1" smtClean="0">
                <a:solidFill>
                  <a:srgbClr val="504942"/>
                </a:solidFill>
                <a:latin typeface="Franklin Gothic Medium Cond" pitchFamily="34" charset="0"/>
              </a:rPr>
              <a:t>nulla</a:t>
            </a:r>
            <a:r>
              <a:rPr lang="en-US" sz="8500" dirty="0" smtClean="0">
                <a:solidFill>
                  <a:srgbClr val="504942"/>
                </a:solidFill>
                <a:latin typeface="Franklin Gothic Medium Cond" pitchFamily="34" charset="0"/>
              </a:rPr>
              <a:t> </a:t>
            </a:r>
            <a:r>
              <a:rPr lang="en-US" sz="8500" dirty="0" err="1" smtClean="0">
                <a:solidFill>
                  <a:srgbClr val="504942"/>
                </a:solidFill>
                <a:latin typeface="Franklin Gothic Medium Cond" pitchFamily="34" charset="0"/>
              </a:rPr>
              <a:t>mauris</a:t>
            </a:r>
            <a:r>
              <a:rPr lang="en-US" sz="8500" dirty="0" smtClean="0">
                <a:solidFill>
                  <a:srgbClr val="504942"/>
                </a:solidFill>
                <a:latin typeface="Franklin Gothic Medium Cond" pitchFamily="34" charset="0"/>
              </a:rPr>
              <a:t>, non </a:t>
            </a:r>
            <a:r>
              <a:rPr lang="en-US" sz="8500" dirty="0" err="1" smtClean="0">
                <a:solidFill>
                  <a:srgbClr val="504942"/>
                </a:solidFill>
                <a:latin typeface="Franklin Gothic Medium Cond" pitchFamily="34" charset="0"/>
              </a:rPr>
              <a:t>semper</a:t>
            </a:r>
            <a:r>
              <a:rPr lang="en-US" sz="8500" dirty="0" smtClean="0">
                <a:solidFill>
                  <a:srgbClr val="504942"/>
                </a:solidFill>
                <a:latin typeface="Franklin Gothic Medium Cond" pitchFamily="34" charset="0"/>
              </a:rPr>
              <a:t> </a:t>
            </a:r>
            <a:r>
              <a:rPr lang="en-US" sz="8500" dirty="0" err="1" smtClean="0">
                <a:solidFill>
                  <a:srgbClr val="504942"/>
                </a:solidFill>
                <a:latin typeface="Franklin Gothic Medium Cond" pitchFamily="34" charset="0"/>
              </a:rPr>
              <a:t>nunc</a:t>
            </a:r>
            <a:r>
              <a:rPr lang="en-US" sz="8500" dirty="0" smtClean="0">
                <a:solidFill>
                  <a:srgbClr val="504942"/>
                </a:solidFill>
                <a:latin typeface="Franklin Gothic Medium Cond" pitchFamily="34" charset="0"/>
              </a:rPr>
              <a:t>.</a:t>
            </a:r>
            <a:endParaRPr kumimoji="0" lang="en-US" sz="8500" b="0" i="0" u="none" strike="noStrike" kern="1200" cap="none" spc="0" normalizeH="0" baseline="0" noProof="0" dirty="0">
              <a:ln>
                <a:noFill/>
              </a:ln>
              <a:solidFill>
                <a:srgbClr val="504942"/>
              </a:solidFill>
              <a:effectLst/>
              <a:uLnTx/>
              <a:uFillTx/>
              <a:latin typeface="Franklin Gothic Medium Cond" pitchFamily="34" charset="0"/>
              <a:ea typeface="+mn-ea"/>
              <a:cs typeface="+mn-cs"/>
            </a:endParaRPr>
          </a:p>
        </p:txBody>
      </p:sp>
      <p:pic>
        <p:nvPicPr>
          <p:cNvPr id="30724" name="Picture 4" descr="D:\WorkMelany\pptx info\33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0787" y="1140246"/>
            <a:ext cx="6199139" cy="7394154"/>
          </a:xfrm>
          <a:prstGeom prst="rect">
            <a:avLst/>
          </a:prstGeom>
          <a:noFill/>
        </p:spPr>
      </p:pic>
      <p:pic>
        <p:nvPicPr>
          <p:cNvPr id="30723" name="Picture 3" descr="D:\WorkMelany\pptx info\33p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3787" y="3733800"/>
            <a:ext cx="16655518" cy="227799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154987" y="3886200"/>
            <a:ext cx="15014258" cy="1828800"/>
          </a:xfrm>
          <a:prstGeom prst="rect">
            <a:avLst/>
          </a:prstGeom>
        </p:spPr>
        <p:txBody>
          <a:bodyPr vert="horz" lIns="244026" tIns="122013" rIns="244026" bIns="122013" rtlCol="0" anchor="ctr">
            <a:normAutofit/>
          </a:bodyPr>
          <a:lstStyle/>
          <a:p>
            <a:pPr marL="0" marR="0" lvl="0" indent="0" algn="l" defTabSz="24402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 Cond" pitchFamily="34" charset="0"/>
                <a:ea typeface="+mj-ea"/>
                <a:cs typeface="+mj-cs"/>
              </a:rPr>
              <a:t>Problem </a:t>
            </a:r>
            <a:r>
              <a:rPr kumimoji="0" lang="en-US" sz="8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 Cond" pitchFamily="34" charset="0"/>
                <a:ea typeface="+mj-ea"/>
                <a:cs typeface="+mj-cs"/>
              </a:rPr>
              <a:t>Lorem</a:t>
            </a:r>
            <a:r>
              <a:rPr kumimoji="0" lang="en-US" sz="8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 Cond" pitchFamily="34" charset="0"/>
                <a:ea typeface="+mj-ea"/>
                <a:cs typeface="+mj-cs"/>
              </a:rPr>
              <a:t> </a:t>
            </a:r>
            <a:r>
              <a:rPr kumimoji="0" lang="en-US" sz="8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 Cond" pitchFamily="34" charset="0"/>
                <a:ea typeface="+mj-ea"/>
                <a:cs typeface="+mj-cs"/>
              </a:rPr>
              <a:t>Ipsum</a:t>
            </a:r>
            <a:endParaRPr kumimoji="0" lang="en-US" sz="8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 Con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387" y="2971800"/>
            <a:ext cx="20500658" cy="2133600"/>
          </a:xfrm>
        </p:spPr>
        <p:txBody>
          <a:bodyPr/>
          <a:lstStyle/>
          <a:p>
            <a:r>
              <a:rPr lang="en-US" dirty="0" smtClean="0">
                <a:solidFill>
                  <a:srgbClr val="B6162D"/>
                </a:solidFill>
              </a:rPr>
              <a:t>Contact Info</a:t>
            </a:r>
            <a:endParaRPr lang="en-US" dirty="0">
              <a:solidFill>
                <a:srgbClr val="B6162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374187" y="5029200"/>
            <a:ext cx="13563600" cy="815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Franklin Gothic Demi Cond" pitchFamily="34" charset="0"/>
              </a:rPr>
              <a:t>NAME LOREM IPSUM</a:t>
            </a:r>
          </a:p>
          <a:p>
            <a:pPr>
              <a:spcBef>
                <a:spcPts val="0"/>
              </a:spcBef>
            </a:pPr>
            <a:r>
              <a:rPr lang="en-US" sz="7000" dirty="0" smtClean="0">
                <a:latin typeface="Franklin Gothic Demi Cond" pitchFamily="34" charset="0"/>
              </a:rPr>
              <a:t>Sub-Titled Name</a:t>
            </a:r>
          </a:p>
          <a:p>
            <a:pPr>
              <a:spcBef>
                <a:spcPts val="0"/>
              </a:spcBef>
            </a:pPr>
            <a:r>
              <a:rPr lang="en-US" sz="7000" dirty="0" smtClean="0"/>
              <a:t>Address in here </a:t>
            </a:r>
            <a:r>
              <a:rPr lang="en-US" sz="7000" dirty="0" err="1" smtClean="0"/>
              <a:t>lorem</a:t>
            </a:r>
            <a:r>
              <a:rPr lang="en-US" sz="7000" dirty="0" smtClean="0"/>
              <a:t> </a:t>
            </a:r>
            <a:r>
              <a:rPr lang="en-US" sz="7000" dirty="0" err="1" smtClean="0"/>
              <a:t>ipsum</a:t>
            </a:r>
            <a:endParaRPr lang="en-US" sz="7000" dirty="0" smtClean="0"/>
          </a:p>
          <a:p>
            <a:pPr>
              <a:spcBef>
                <a:spcPts val="0"/>
              </a:spcBef>
            </a:pPr>
            <a:r>
              <a:rPr lang="en-US" sz="7000" dirty="0" err="1" smtClean="0"/>
              <a:t>Lorem</a:t>
            </a:r>
            <a:r>
              <a:rPr lang="en-US" sz="7000" dirty="0" smtClean="0"/>
              <a:t> </a:t>
            </a:r>
            <a:r>
              <a:rPr lang="en-US" sz="7000" dirty="0" err="1" smtClean="0"/>
              <a:t>ipsum</a:t>
            </a:r>
            <a:r>
              <a:rPr lang="en-US" sz="7000" dirty="0" smtClean="0"/>
              <a:t> dolor sit </a:t>
            </a:r>
            <a:r>
              <a:rPr lang="en-US" sz="7000" dirty="0" err="1" smtClean="0"/>
              <a:t>amet</a:t>
            </a:r>
            <a:endParaRPr lang="en-US" sz="7000" dirty="0" smtClean="0"/>
          </a:p>
          <a:p>
            <a:pPr>
              <a:spcBef>
                <a:spcPts val="0"/>
              </a:spcBef>
            </a:pPr>
            <a:r>
              <a:rPr lang="en-US" sz="7000" dirty="0" smtClean="0"/>
              <a:t>Detailed phone </a:t>
            </a:r>
            <a:r>
              <a:rPr lang="en-US" sz="7000" dirty="0" err="1" smtClean="0"/>
              <a:t>lorem</a:t>
            </a:r>
            <a:r>
              <a:rPr lang="en-US" sz="7000" dirty="0" smtClean="0"/>
              <a:t> </a:t>
            </a:r>
            <a:r>
              <a:rPr lang="en-US" sz="7000" dirty="0" err="1" smtClean="0"/>
              <a:t>ipsum</a:t>
            </a:r>
            <a:endParaRPr lang="en-US" sz="7000" dirty="0" smtClean="0"/>
          </a:p>
          <a:p>
            <a:pPr>
              <a:spcBef>
                <a:spcPts val="0"/>
              </a:spcBef>
            </a:pPr>
            <a:r>
              <a:rPr lang="en-US" sz="7000" dirty="0" smtClean="0"/>
              <a:t>Email Phone or web </a:t>
            </a:r>
            <a:r>
              <a:rPr lang="en-US" sz="7000" dirty="0" err="1" smtClean="0"/>
              <a:t>lorem</a:t>
            </a:r>
            <a:r>
              <a:rPr lang="en-US" sz="7000" dirty="0" smtClean="0"/>
              <a:t> @ </a:t>
            </a:r>
            <a:r>
              <a:rPr lang="en-US" sz="7000" dirty="0" err="1" smtClean="0"/>
              <a:t>ipsum</a:t>
            </a:r>
            <a:endParaRPr lang="en-US" sz="7000" dirty="0"/>
          </a:p>
        </p:txBody>
      </p:sp>
      <p:pic>
        <p:nvPicPr>
          <p:cNvPr id="31747" name="Picture 3" descr="D:\WorkMelany\pptx info\34o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6186" y="4953000"/>
            <a:ext cx="6052697" cy="701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387" y="2209800"/>
            <a:ext cx="21415058" cy="1981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B6162D"/>
                </a:solidFill>
              </a:rPr>
              <a:t>Sources page</a:t>
            </a:r>
            <a:endParaRPr lang="en-US" dirty="0">
              <a:solidFill>
                <a:srgbClr val="B6162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30387" y="4267200"/>
            <a:ext cx="22098000" cy="8534400"/>
          </a:xfrm>
        </p:spPr>
        <p:txBody>
          <a:bodyPr>
            <a:noAutofit/>
          </a:bodyPr>
          <a:lstStyle/>
          <a:p>
            <a:pPr>
              <a:spcBef>
                <a:spcPts val="100"/>
              </a:spcBef>
            </a:pPr>
            <a:r>
              <a:rPr lang="en-US" sz="3600" dirty="0" smtClean="0"/>
              <a:t>http://www.gartner.com/newsroom/id/1278413</a:t>
            </a:r>
          </a:p>
          <a:p>
            <a:pPr>
              <a:spcBef>
                <a:spcPts val="100"/>
              </a:spcBef>
            </a:pPr>
            <a:r>
              <a:rPr lang="en-US" sz="3600" dirty="0" smtClean="0"/>
              <a:t>www.howtogomo.com/en-gb/d/why-get-mo/</a:t>
            </a:r>
          </a:p>
          <a:p>
            <a:pPr>
              <a:spcBef>
                <a:spcPts val="100"/>
              </a:spcBef>
            </a:pPr>
            <a:r>
              <a:rPr lang="en-US" sz="3600" dirty="0" smtClean="0"/>
              <a:t>http://www.gomonews.com/mobile-web-growth-1-in-5-internet-users-dont-use-a-computer/ </a:t>
            </a:r>
          </a:p>
          <a:p>
            <a:pPr>
              <a:spcBef>
                <a:spcPts val="100"/>
              </a:spcBef>
            </a:pPr>
            <a:r>
              <a:rPr lang="en-US" sz="3600" dirty="0" smtClean="0"/>
              <a:t>http://mobithinking.com/mobile-marketing-tools/latest-mobile-stats </a:t>
            </a:r>
          </a:p>
          <a:p>
            <a:pPr>
              <a:spcBef>
                <a:spcPts val="100"/>
              </a:spcBef>
            </a:pPr>
            <a:r>
              <a:rPr lang="en-US" sz="3600" dirty="0" smtClean="0"/>
              <a:t>http://searchengineland.com/google-50-percent-of-smartphone-users-exposed-to-ads-took-action-7476</a:t>
            </a:r>
          </a:p>
          <a:p>
            <a:pPr>
              <a:spcBef>
                <a:spcPts val="100"/>
              </a:spcBef>
            </a:pPr>
            <a:r>
              <a:rPr lang="en-US" sz="3600" dirty="0" smtClean="0"/>
              <a:t>http://www.mobilemarketer.com/cms/opinion/columns/8188.html </a:t>
            </a:r>
          </a:p>
          <a:p>
            <a:pPr>
              <a:spcBef>
                <a:spcPts val="100"/>
              </a:spcBef>
            </a:pPr>
            <a:r>
              <a:rPr lang="en-US" sz="3600" dirty="0" smtClean="0"/>
              <a:t>http://blog.cmbinfo.com/?Tag=cmb%20consumer%20pulse</a:t>
            </a:r>
          </a:p>
          <a:p>
            <a:pPr>
              <a:spcBef>
                <a:spcPts val="100"/>
              </a:spcBef>
            </a:pPr>
            <a:r>
              <a:rPr lang="en-US" sz="3600" dirty="0" smtClean="0"/>
              <a:t>http://www.scribd.com/doc/66050963/2011-Google-IPSOS-Report-The-Mobile-Movement</a:t>
            </a:r>
          </a:p>
          <a:p>
            <a:pPr>
              <a:spcBef>
                <a:spcPts val="100"/>
              </a:spcBef>
            </a:pPr>
            <a:r>
              <a:rPr lang="en-US" sz="3600" dirty="0" smtClean="0"/>
              <a:t>http://www.mefmobile.org/activities-and-analytics/analytics/global-consumer-survey-2012</a:t>
            </a:r>
          </a:p>
          <a:p>
            <a:pPr>
              <a:spcBef>
                <a:spcPts val="100"/>
              </a:spcBef>
            </a:pPr>
            <a:r>
              <a:rPr lang="en-US" sz="3600" dirty="0" smtClean="0"/>
              <a:t>http://www.factbrowser.com/facts/8935/?utm_source=Factbrowser+Homepage+Feed&amp;utm_campaign=69af290d4b-RSS_EMAIL_CAMPAIGN&amp;utm_medium=email</a:t>
            </a:r>
          </a:p>
          <a:p>
            <a:pPr>
              <a:spcBef>
                <a:spcPts val="100"/>
              </a:spcBef>
            </a:pPr>
            <a:r>
              <a:rPr lang="en-US" sz="3600" dirty="0" smtClean="0"/>
              <a:t>http://tech.fortune.cnn.com/2012/02/20/nielsen-66-of-americans-ages-24-35-own-a-smartphone/?iid=HP_LN</a:t>
            </a:r>
          </a:p>
          <a:p>
            <a:pPr>
              <a:spcBef>
                <a:spcPts val="100"/>
              </a:spcBef>
            </a:pPr>
            <a:r>
              <a:rPr lang="en-US" sz="3600" dirty="0" smtClean="0"/>
              <a:t>http://www.gomez.com/wp-content/downloads/19986_WhatMobileUsersWant_Wp.pdf</a:t>
            </a:r>
          </a:p>
          <a:p>
            <a:pPr>
              <a:spcBef>
                <a:spcPts val="100"/>
              </a:spcBef>
            </a:pPr>
            <a:r>
              <a:rPr lang="en-US" sz="3600" dirty="0" smtClean="0"/>
              <a:t>http://www.iab.net/</a:t>
            </a:r>
          </a:p>
          <a:p>
            <a:pPr>
              <a:spcBef>
                <a:spcPts val="100"/>
              </a:spcBef>
            </a:pPr>
            <a:endParaRPr lang="en-US" sz="3600" dirty="0"/>
          </a:p>
        </p:txBody>
      </p:sp>
      <p:pic>
        <p:nvPicPr>
          <p:cNvPr id="32771" name="Picture 3" descr="D:\WorkMelany\pptx info\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27787" y="1752600"/>
            <a:ext cx="3862508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516187" y="3200400"/>
            <a:ext cx="20726400" cy="4724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8900" dirty="0" smtClean="0"/>
              <a:t>Having </a:t>
            </a:r>
            <a:r>
              <a:rPr lang="en-US" sz="8900" dirty="0" smtClean="0"/>
              <a:t>a mobile website is</a:t>
            </a:r>
          </a:p>
          <a:p>
            <a:pPr>
              <a:defRPr/>
            </a:pPr>
            <a:r>
              <a:rPr lang="en-US" sz="11000" dirty="0" smtClean="0">
                <a:latin typeface="Franklin Gothic Demi Cond" pitchFamily="34" charset="0"/>
              </a:rPr>
              <a:t>a massive advantage</a:t>
            </a:r>
          </a:p>
          <a:p>
            <a:pPr>
              <a:defRPr/>
            </a:pPr>
            <a:r>
              <a:rPr lang="en-US" sz="7500" dirty="0" smtClean="0"/>
              <a:t>in an increasingly mobile world</a:t>
            </a:r>
            <a:r>
              <a:rPr lang="en-US" sz="7500" dirty="0" smtClean="0"/>
              <a:t>.</a:t>
            </a:r>
            <a:endParaRPr lang="en-US" sz="7500" dirty="0" smtClean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439987" y="3124200"/>
            <a:ext cx="13411200" cy="4419600"/>
          </a:xfrm>
          <a:prstGeom prst="rect">
            <a:avLst/>
          </a:prstGeom>
        </p:spPr>
        <p:txBody>
          <a:bodyPr vert="horz" lIns="244026" tIns="122013" rIns="244026" bIns="122013" rtlCol="0">
            <a:normAutofit/>
          </a:bodyPr>
          <a:lstStyle/>
          <a:p>
            <a:pPr marL="0" marR="0" lvl="0" indent="0" algn="l" defTabSz="2440259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504942"/>
              </a:solidFill>
              <a:effectLst/>
              <a:uLnTx/>
              <a:uFillTx/>
              <a:latin typeface="Franklin Gothic Medium Cond" pitchFamily="34" charset="0"/>
              <a:ea typeface="+mn-ea"/>
              <a:cs typeface="+mn-cs"/>
            </a:endParaRPr>
          </a:p>
        </p:txBody>
      </p:sp>
      <p:pic>
        <p:nvPicPr>
          <p:cNvPr id="5122" name="Picture 2" descr="D:\WorkMelany\pptx info\pana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4987" y="5638800"/>
            <a:ext cx="9857785" cy="6438900"/>
          </a:xfrm>
          <a:prstGeom prst="rect">
            <a:avLst/>
          </a:prstGeom>
          <a:noFill/>
        </p:spPr>
      </p:pic>
      <p:pic>
        <p:nvPicPr>
          <p:cNvPr id="5123" name="Picture 3" descr="D:\WorkMelany\pptx info\panahp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7587" y="1905000"/>
            <a:ext cx="4291263" cy="407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516187" y="3200400"/>
            <a:ext cx="12039600" cy="80772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 smtClean="0"/>
              <a:t>By 2013</a:t>
            </a:r>
            <a:r>
              <a:rPr lang="en-US" dirty="0" smtClean="0"/>
              <a:t>,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more people will use</a:t>
            </a:r>
          </a:p>
          <a:p>
            <a:pPr>
              <a:spcBef>
                <a:spcPts val="0"/>
              </a:spcBef>
            </a:pPr>
            <a:r>
              <a:rPr lang="en-US" sz="11700" dirty="0" smtClean="0">
                <a:latin typeface="Franklin Gothic Demi Cond" pitchFamily="34" charset="0"/>
              </a:rPr>
              <a:t>mobile phones</a:t>
            </a:r>
          </a:p>
          <a:p>
            <a:pPr lvl="0">
              <a:spcBef>
                <a:spcPts val="0"/>
              </a:spcBef>
            </a:pPr>
            <a:r>
              <a:rPr lang="en-US" sz="8000" dirty="0" smtClean="0"/>
              <a:t>than PCs to get online.</a:t>
            </a:r>
            <a:endParaRPr lang="en-US" sz="80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5927387" y="10972800"/>
            <a:ext cx="6553200" cy="1295400"/>
          </a:xfrm>
          <a:prstGeom prst="rect">
            <a:avLst/>
          </a:prstGeom>
        </p:spPr>
        <p:txBody>
          <a:bodyPr vert="horz" lIns="244026" tIns="122013" rIns="244026" bIns="122013" rtlCol="0">
            <a:normAutofit/>
          </a:bodyPr>
          <a:lstStyle/>
          <a:p>
            <a:pPr lvl="0" algn="r">
              <a:spcBef>
                <a:spcPct val="20000"/>
              </a:spcBef>
            </a:pPr>
            <a:r>
              <a:rPr lang="en-US" sz="6000" i="1" dirty="0" smtClean="0">
                <a:solidFill>
                  <a:srgbClr val="504942"/>
                </a:solidFill>
                <a:latin typeface="Franklin Gothic Book" pitchFamily="34" charset="0"/>
              </a:rPr>
              <a:t>-source: Gartner-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504942"/>
              </a:solidFill>
              <a:effectLst/>
              <a:uLnTx/>
              <a:uFillTx/>
              <a:latin typeface="Franklin Gothic Book" pitchFamily="34" charset="0"/>
            </a:endParaRPr>
          </a:p>
        </p:txBody>
      </p:sp>
      <p:pic>
        <p:nvPicPr>
          <p:cNvPr id="10" name="Picture 2" descr="D:\WorkMelany\pptx info\phone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60388" y="2222205"/>
            <a:ext cx="6857999" cy="8293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4787" y="4267200"/>
            <a:ext cx="19964400" cy="6019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 smtClean="0"/>
              <a:t>Smartphones</a:t>
            </a:r>
            <a:r>
              <a:rPr lang="en-US" dirty="0" smtClean="0"/>
              <a:t> and tablets owners already spend more time on their mobile devices than PCs.</a:t>
            </a:r>
            <a:endParaRPr lang="en-US" dirty="0"/>
          </a:p>
        </p:txBody>
      </p:sp>
      <p:pic>
        <p:nvPicPr>
          <p:cNvPr id="3075" name="Picture 3" descr="D:\WorkMelany\pptx info\6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9587" y="7543800"/>
            <a:ext cx="11277596" cy="2687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11050587" y="2971800"/>
            <a:ext cx="11582400" cy="7772400"/>
          </a:xfrm>
          <a:prstGeom prst="rect">
            <a:avLst/>
          </a:prstGeom>
        </p:spPr>
        <p:txBody>
          <a:bodyPr vert="horz" lIns="244026" tIns="122013" rIns="244026" bIns="122013" rtlCol="0">
            <a:normAutofit/>
          </a:bodyPr>
          <a:lstStyle/>
          <a:p>
            <a:pPr marL="0" marR="0" lvl="0" indent="0" algn="l" defTabSz="2440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4942"/>
                </a:solidFill>
                <a:effectLst/>
                <a:uLnTx/>
                <a:uFillTx/>
                <a:latin typeface="Franklin Gothic Medium Cond" pitchFamily="34" charset="0"/>
                <a:ea typeface="+mn-ea"/>
                <a:cs typeface="+mn-cs"/>
              </a:rPr>
              <a:t>Nielsen:</a:t>
            </a:r>
          </a:p>
          <a:p>
            <a:pPr marL="0" marR="0" lvl="0" indent="0" algn="l" defTabSz="2440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4942"/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66%</a:t>
            </a:r>
          </a:p>
          <a:p>
            <a:pPr marL="0" marR="0" lvl="0" indent="0" algn="l" defTabSz="2440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4942"/>
                </a:solidFill>
                <a:effectLst/>
                <a:uLnTx/>
                <a:uFillTx/>
                <a:latin typeface="Franklin Gothic Medium Cond" pitchFamily="34" charset="0"/>
                <a:ea typeface="+mn-ea"/>
                <a:cs typeface="+mn-cs"/>
              </a:rPr>
              <a:t>own a </a:t>
            </a:r>
            <a:r>
              <a:rPr kumimoji="0" lang="en-US" sz="1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04942"/>
                </a:solidFill>
                <a:effectLst/>
                <a:uLnTx/>
                <a:uFillTx/>
                <a:latin typeface="Franklin Gothic Medium Cond" pitchFamily="34" charset="0"/>
                <a:ea typeface="+mn-ea"/>
                <a:cs typeface="+mn-cs"/>
              </a:rPr>
              <a:t>smartphone</a:t>
            </a:r>
            <a:endParaRPr kumimoji="0" lang="en-US" sz="11700" b="0" i="0" u="none" strike="noStrike" kern="1200" cap="none" spc="0" normalizeH="0" baseline="0" noProof="0" dirty="0" smtClean="0">
              <a:ln>
                <a:noFill/>
              </a:ln>
              <a:solidFill>
                <a:srgbClr val="504942"/>
              </a:solidFill>
              <a:effectLst/>
              <a:uLnTx/>
              <a:uFillTx/>
              <a:latin typeface="Franklin Gothic Medium Cond" pitchFamily="34" charset="0"/>
              <a:ea typeface="+mn-ea"/>
              <a:cs typeface="+mn-cs"/>
            </a:endParaRPr>
          </a:p>
          <a:p>
            <a:pPr marL="0" marR="0" lvl="0" indent="0" algn="l" defTabSz="24402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500" b="0" i="0" u="none" strike="noStrike" kern="1200" cap="none" spc="0" normalizeH="0" baseline="0" noProof="0" dirty="0">
              <a:ln>
                <a:noFill/>
              </a:ln>
              <a:solidFill>
                <a:srgbClr val="504942"/>
              </a:solidFill>
              <a:effectLst/>
              <a:uLnTx/>
              <a:uFillTx/>
              <a:latin typeface="Franklin Gothic Medium Cond" pitchFamily="34" charset="0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6308387" y="4648200"/>
            <a:ext cx="6553200" cy="31242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 smtClean="0"/>
              <a:t>of Americans ages 24-35</a:t>
            </a:r>
            <a:endParaRPr lang="en-US" sz="11700" dirty="0" smtClean="0"/>
          </a:p>
          <a:p>
            <a:endParaRPr lang="en-US" dirty="0"/>
          </a:p>
        </p:txBody>
      </p:sp>
      <p:pic>
        <p:nvPicPr>
          <p:cNvPr id="4098" name="Picture 2" descr="D:\WorkMelany\pptx info\7d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4787" y="2935053"/>
            <a:ext cx="7543800" cy="7275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897187" y="5943600"/>
            <a:ext cx="15621000" cy="3276600"/>
          </a:xfrm>
        </p:spPr>
        <p:txBody>
          <a:bodyPr/>
          <a:lstStyle/>
          <a:p>
            <a:r>
              <a:rPr lang="en-US" dirty="0" smtClean="0"/>
              <a:t>Mobile searches have grown by </a:t>
            </a:r>
            <a:r>
              <a:rPr lang="en-US" dirty="0" smtClean="0">
                <a:solidFill>
                  <a:srgbClr val="B6162D"/>
                </a:solidFill>
              </a:rPr>
              <a:t>400%</a:t>
            </a:r>
            <a:r>
              <a:rPr lang="en-US" dirty="0" smtClean="0"/>
              <a:t> since 2010, according to Google</a:t>
            </a:r>
            <a:endParaRPr lang="en-US" dirty="0"/>
          </a:p>
        </p:txBody>
      </p:sp>
      <p:pic>
        <p:nvPicPr>
          <p:cNvPr id="5122" name="Picture 2" descr="D:\WorkMelany\pptx info\8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4587" y="1272010"/>
            <a:ext cx="8002588" cy="9230890"/>
          </a:xfrm>
          <a:prstGeom prst="rect">
            <a:avLst/>
          </a:prstGeom>
          <a:noFill/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5927387" y="10972800"/>
            <a:ext cx="6553200" cy="1295400"/>
          </a:xfrm>
          <a:prstGeom prst="rect">
            <a:avLst/>
          </a:prstGeom>
        </p:spPr>
        <p:txBody>
          <a:bodyPr vert="horz" lIns="244026" tIns="122013" rIns="244026" bIns="122013" rtlCol="0">
            <a:normAutofit/>
          </a:bodyPr>
          <a:lstStyle/>
          <a:p>
            <a:pPr lvl="0" algn="r">
              <a:spcBef>
                <a:spcPct val="20000"/>
              </a:spcBef>
            </a:pPr>
            <a:r>
              <a:rPr lang="en-US" sz="6000" i="1" dirty="0" smtClean="0">
                <a:solidFill>
                  <a:srgbClr val="504942"/>
                </a:solidFill>
                <a:latin typeface="Franklin Gothic Book" pitchFamily="34" charset="0"/>
              </a:rPr>
              <a:t>-source: </a:t>
            </a:r>
            <a:r>
              <a:rPr lang="en-US" sz="6000" i="1" dirty="0" err="1" smtClean="0">
                <a:solidFill>
                  <a:srgbClr val="504942"/>
                </a:solidFill>
                <a:latin typeface="Franklin Gothic Book" pitchFamily="34" charset="0"/>
              </a:rPr>
              <a:t>GetMo</a:t>
            </a:r>
            <a:r>
              <a:rPr lang="en-US" sz="6000" i="1" dirty="0" smtClean="0">
                <a:solidFill>
                  <a:srgbClr val="504942"/>
                </a:solidFill>
                <a:latin typeface="Franklin Gothic Book" pitchFamily="34" charset="0"/>
              </a:rPr>
              <a:t>-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504942"/>
              </a:solidFill>
              <a:effectLst/>
              <a:uLnTx/>
              <a:uFillTx/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7" y="2133600"/>
            <a:ext cx="21948458" cy="2286000"/>
          </a:xfrm>
        </p:spPr>
        <p:txBody>
          <a:bodyPr>
            <a:noAutofit/>
          </a:bodyPr>
          <a:lstStyle/>
          <a:p>
            <a:pPr algn="ctr"/>
            <a:r>
              <a:rPr lang="en-US" sz="8500" dirty="0" smtClean="0">
                <a:latin typeface="Franklin Gothic Demi Cond" pitchFamily="34" charset="0"/>
              </a:rPr>
              <a:t>Most users prefer mobile sites to applications for</a:t>
            </a:r>
            <a:endParaRPr lang="en-US" sz="8500" dirty="0">
              <a:latin typeface="Franklin Gothic Demi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68587" y="9601200"/>
            <a:ext cx="4800600" cy="26670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7000" dirty="0" smtClean="0"/>
              <a:t>researching prices</a:t>
            </a:r>
            <a:endParaRPr lang="en-US" sz="7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07587" y="9601200"/>
            <a:ext cx="4800600" cy="2667000"/>
          </a:xfrm>
          <a:prstGeom prst="rect">
            <a:avLst/>
          </a:prstGeom>
        </p:spPr>
        <p:txBody>
          <a:bodyPr vert="horz" lIns="244026" tIns="122013" rIns="244026" bIns="122013" rtlCol="0">
            <a:normAutofit/>
          </a:bodyPr>
          <a:lstStyle/>
          <a:p>
            <a:pPr marL="0" marR="0" lvl="0" indent="0" algn="ctr" defTabSz="2440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4942"/>
                </a:solidFill>
                <a:effectLst/>
                <a:uLnTx/>
                <a:uFillTx/>
                <a:latin typeface="Franklin Gothic Medium Cond" pitchFamily="34" charset="0"/>
                <a:ea typeface="+mn-ea"/>
                <a:cs typeface="+mn-cs"/>
              </a:rPr>
              <a:t>product</a:t>
            </a:r>
            <a:r>
              <a:rPr kumimoji="0" lang="en-US" sz="7000" b="0" i="0" u="none" strike="noStrike" kern="1200" cap="none" spc="0" normalizeH="0" noProof="0" dirty="0" smtClean="0">
                <a:ln>
                  <a:noFill/>
                </a:ln>
                <a:solidFill>
                  <a:srgbClr val="504942"/>
                </a:solidFill>
                <a:effectLst/>
                <a:uLnTx/>
                <a:uFillTx/>
                <a:latin typeface="Franklin Gothic Medium Cond" pitchFamily="34" charset="0"/>
                <a:ea typeface="+mn-ea"/>
                <a:cs typeface="+mn-cs"/>
              </a:rPr>
              <a:t> reviews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504942"/>
              </a:solidFill>
              <a:effectLst/>
              <a:uLnTx/>
              <a:uFillTx/>
              <a:latin typeface="Franklin Gothic Medium Cond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689387" y="9601200"/>
            <a:ext cx="4800600" cy="2667000"/>
          </a:xfrm>
          <a:prstGeom prst="rect">
            <a:avLst/>
          </a:prstGeom>
        </p:spPr>
        <p:txBody>
          <a:bodyPr vert="horz" lIns="244026" tIns="122013" rIns="244026" bIns="122013" rtlCol="0">
            <a:normAutofit/>
          </a:bodyPr>
          <a:lstStyle/>
          <a:p>
            <a:pPr marL="0" marR="0" lvl="0" indent="0" algn="ctr" defTabSz="2440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4942"/>
                </a:solidFill>
                <a:effectLst/>
                <a:uLnTx/>
                <a:uFillTx/>
                <a:latin typeface="Franklin Gothic Medium Cond" pitchFamily="34" charset="0"/>
                <a:ea typeface="+mn-ea"/>
                <a:cs typeface="+mn-cs"/>
              </a:rPr>
              <a:t>shopping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504942"/>
              </a:solidFill>
              <a:effectLst/>
              <a:uLnTx/>
              <a:uFillTx/>
              <a:latin typeface="Franklin Gothic Medium Cond" pitchFamily="34" charset="0"/>
              <a:ea typeface="+mn-ea"/>
              <a:cs typeface="+mn-cs"/>
            </a:endParaRPr>
          </a:p>
        </p:txBody>
      </p:sp>
      <p:pic>
        <p:nvPicPr>
          <p:cNvPr id="6149" name="Picture 5" descr="D:\WorkMelany\pptx info\9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11249" y="4419600"/>
            <a:ext cx="5178738" cy="5116790"/>
          </a:xfrm>
          <a:prstGeom prst="rect">
            <a:avLst/>
          </a:prstGeom>
          <a:noFill/>
        </p:spPr>
      </p:pic>
      <p:pic>
        <p:nvPicPr>
          <p:cNvPr id="6150" name="Picture 6" descr="D:\WorkMelany\pptx info\9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4786" y="4343399"/>
            <a:ext cx="5277853" cy="5203515"/>
          </a:xfrm>
          <a:prstGeom prst="rect">
            <a:avLst/>
          </a:prstGeom>
          <a:noFill/>
        </p:spPr>
      </p:pic>
      <p:pic>
        <p:nvPicPr>
          <p:cNvPr id="6151" name="Picture 7" descr="D:\WorkMelany\pptx info\9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1849" y="4343400"/>
            <a:ext cx="5178738" cy="5116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657</Words>
  <Application>Microsoft Office PowerPoint</Application>
  <PresentationFormat>Custom</PresentationFormat>
  <Paragraphs>108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Franklin Gothic Heavy</vt:lpstr>
      <vt:lpstr>Franklin Gothic Demi</vt:lpstr>
      <vt:lpstr>Franklin Gothic Medium Cond</vt:lpstr>
      <vt:lpstr>Franklin Gothic Demi Cond</vt:lpstr>
      <vt:lpstr>Franklin Gothic Book</vt:lpstr>
      <vt:lpstr>Calibri</vt:lpstr>
      <vt:lpstr>Office Theme</vt:lpstr>
      <vt:lpstr>Slide 1</vt:lpstr>
      <vt:lpstr>About Us</vt:lpstr>
      <vt:lpstr>Why Mobile Websites?</vt:lpstr>
      <vt:lpstr>Slide 4</vt:lpstr>
      <vt:lpstr>Slide 5</vt:lpstr>
      <vt:lpstr>Slide 6</vt:lpstr>
      <vt:lpstr>Slide 7</vt:lpstr>
      <vt:lpstr>Slide 8</vt:lpstr>
      <vt:lpstr>Most users prefer mobile sites to applications for</vt:lpstr>
      <vt:lpstr>Slide 10</vt:lpstr>
      <vt:lpstr>Slide 11</vt:lpstr>
      <vt:lpstr>Slide 12</vt:lpstr>
      <vt:lpstr>Slide 13</vt:lpstr>
      <vt:lpstr>Mobile Commerce and Local Benefits</vt:lpstr>
      <vt:lpstr>Slide 15</vt:lpstr>
      <vt:lpstr>Slide 16</vt:lpstr>
      <vt:lpstr>Mobile device users are looking for while on the go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Proper Mobile Optimization</vt:lpstr>
      <vt:lpstr>Slide 29</vt:lpstr>
      <vt:lpstr>Slide 30</vt:lpstr>
      <vt:lpstr>Slide 31</vt:lpstr>
      <vt:lpstr>Slide 32</vt:lpstr>
      <vt:lpstr>Case Study</vt:lpstr>
      <vt:lpstr>Contact Info</vt:lpstr>
      <vt:lpstr>Sources page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mw02</dc:creator>
  <cp:lastModifiedBy>mw02</cp:lastModifiedBy>
  <cp:revision>66</cp:revision>
  <dcterms:created xsi:type="dcterms:W3CDTF">2013-01-30T03:33:06Z</dcterms:created>
  <dcterms:modified xsi:type="dcterms:W3CDTF">2013-02-01T11:21:09Z</dcterms:modified>
</cp:coreProperties>
</file>